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Lst>
  <p:notesMasterIdLst>
    <p:notesMasterId r:id="rId54"/>
  </p:notesMasterIdLst>
  <p:sldIdLst>
    <p:sldId id="256" r:id="rId2"/>
    <p:sldId id="368" r:id="rId3"/>
    <p:sldId id="369" r:id="rId4"/>
    <p:sldId id="370" r:id="rId5"/>
    <p:sldId id="371" r:id="rId6"/>
    <p:sldId id="372" r:id="rId7"/>
    <p:sldId id="373" r:id="rId8"/>
    <p:sldId id="374" r:id="rId9"/>
    <p:sldId id="375" r:id="rId10"/>
    <p:sldId id="376" r:id="rId11"/>
    <p:sldId id="377" r:id="rId12"/>
    <p:sldId id="378" r:id="rId13"/>
    <p:sldId id="379" r:id="rId14"/>
    <p:sldId id="380" r:id="rId15"/>
    <p:sldId id="381" r:id="rId16"/>
    <p:sldId id="382" r:id="rId17"/>
    <p:sldId id="383" r:id="rId18"/>
    <p:sldId id="384" r:id="rId19"/>
    <p:sldId id="385" r:id="rId20"/>
    <p:sldId id="386" r:id="rId21"/>
    <p:sldId id="387" r:id="rId22"/>
    <p:sldId id="388" r:id="rId23"/>
    <p:sldId id="389" r:id="rId24"/>
    <p:sldId id="390" r:id="rId25"/>
    <p:sldId id="391" r:id="rId26"/>
    <p:sldId id="392" r:id="rId27"/>
    <p:sldId id="393" r:id="rId28"/>
    <p:sldId id="394" r:id="rId29"/>
    <p:sldId id="395" r:id="rId30"/>
    <p:sldId id="396" r:id="rId31"/>
    <p:sldId id="397" r:id="rId32"/>
    <p:sldId id="398" r:id="rId33"/>
    <p:sldId id="399" r:id="rId34"/>
    <p:sldId id="400" r:id="rId35"/>
    <p:sldId id="401" r:id="rId36"/>
    <p:sldId id="402" r:id="rId37"/>
    <p:sldId id="403" r:id="rId38"/>
    <p:sldId id="404" r:id="rId39"/>
    <p:sldId id="405" r:id="rId40"/>
    <p:sldId id="406" r:id="rId41"/>
    <p:sldId id="407" r:id="rId42"/>
    <p:sldId id="408" r:id="rId43"/>
    <p:sldId id="409" r:id="rId44"/>
    <p:sldId id="410" r:id="rId45"/>
    <p:sldId id="411" r:id="rId46"/>
    <p:sldId id="412" r:id="rId47"/>
    <p:sldId id="413" r:id="rId48"/>
    <p:sldId id="414" r:id="rId49"/>
    <p:sldId id="415" r:id="rId50"/>
    <p:sldId id="416" r:id="rId51"/>
    <p:sldId id="417" r:id="rId52"/>
    <p:sldId id="418" r:id="rId53"/>
  </p:sldIdLst>
  <p:sldSz cx="9144000" cy="6858000" type="screen4x3"/>
  <p:notesSz cx="6858000" cy="9144000"/>
  <p:defaultTextStyle>
    <a:defPPr>
      <a:defRPr lang="ru-RU"/>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FFFFFF"/>
    <a:srgbClr val="FF6600"/>
    <a:srgbClr val="00FF00"/>
    <a:srgbClr val="FFFF66"/>
    <a:srgbClr val="FFBF09"/>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28" autoAdjust="0"/>
  </p:normalViewPr>
  <p:slideViewPr>
    <p:cSldViewPr>
      <p:cViewPr varScale="1">
        <p:scale>
          <a:sx n="69" d="100"/>
          <a:sy n="69" d="100"/>
        </p:scale>
        <p:origin x="1416" y="78"/>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8988C-5EDC-4BCD-A05A-9D6B742947E4}" type="doc">
      <dgm:prSet loTypeId="urn:microsoft.com/office/officeart/2005/8/layout/chevron2" loCatId="list" qsTypeId="urn:microsoft.com/office/officeart/2005/8/quickstyle/simple1" qsCatId="simple" csTypeId="urn:microsoft.com/office/officeart/2005/8/colors/accent2_1" csCatId="accent2" phldr="1"/>
      <dgm:spPr/>
      <dgm:t>
        <a:bodyPr/>
        <a:lstStyle/>
        <a:p>
          <a:endParaRPr lang="ru-RU"/>
        </a:p>
      </dgm:t>
    </dgm:pt>
    <dgm:pt modelId="{C2891164-EB4D-48A8-8434-6F3BBCDD6D0C}">
      <dgm:prSet phldrT="[Текст]" custT="1"/>
      <dgm:spPr>
        <a:solidFill>
          <a:srgbClr val="FFFFFF"/>
        </a:solidFill>
      </dgm:spPr>
      <dgm:t>
        <a:bodyPr/>
        <a:lstStyle/>
        <a:p>
          <a:r>
            <a:rPr lang="uz-Cyrl-UZ" sz="2400" b="1" dirty="0" smtClean="0">
              <a:latin typeface="Times New Roman" pitchFamily="18" charset="0"/>
              <a:cs typeface="Times New Roman" pitchFamily="18" charset="0"/>
            </a:rPr>
            <a:t>№</a:t>
          </a:r>
          <a:endParaRPr lang="ru-RU" sz="2400" b="1" dirty="0">
            <a:latin typeface="Times New Roman" pitchFamily="18" charset="0"/>
            <a:cs typeface="Times New Roman" pitchFamily="18" charset="0"/>
          </a:endParaRPr>
        </a:p>
      </dgm:t>
    </dgm:pt>
    <dgm:pt modelId="{F5B675D3-3F61-410C-820A-D67EA12EB4F2}" type="parTrans" cxnId="{85DB9DD5-CDD8-4870-BD30-0C10BF5024F7}">
      <dgm:prSet/>
      <dgm:spPr/>
      <dgm:t>
        <a:bodyPr/>
        <a:lstStyle/>
        <a:p>
          <a:endParaRPr lang="ru-RU" sz="2400" b="1">
            <a:latin typeface="Times New Roman" pitchFamily="18" charset="0"/>
            <a:cs typeface="Times New Roman" pitchFamily="18" charset="0"/>
          </a:endParaRPr>
        </a:p>
      </dgm:t>
    </dgm:pt>
    <dgm:pt modelId="{3D674BA9-DA20-4807-865D-03AEE653D481}" type="sibTrans" cxnId="{85DB9DD5-CDD8-4870-BD30-0C10BF5024F7}">
      <dgm:prSet/>
      <dgm:spPr/>
      <dgm:t>
        <a:bodyPr/>
        <a:lstStyle/>
        <a:p>
          <a:endParaRPr lang="ru-RU" sz="2400" b="1">
            <a:latin typeface="Times New Roman" pitchFamily="18" charset="0"/>
            <a:cs typeface="Times New Roman" pitchFamily="18" charset="0"/>
          </a:endParaRPr>
        </a:p>
      </dgm:t>
    </dgm:pt>
    <dgm:pt modelId="{9395BE04-FFA1-4556-AB8B-C8F322E02EDD}">
      <dgm:prSet phldrT="[Текст]" custT="1"/>
      <dgm:spPr>
        <a:solidFill>
          <a:srgbClr val="FFFF00"/>
        </a:solidFill>
      </dgm:spPr>
      <dgm:t>
        <a:bodyPr/>
        <a:lstStyle/>
        <a:p>
          <a:r>
            <a:rPr lang="en-US" sz="2400" b="1" dirty="0" smtClean="0">
              <a:latin typeface="Times New Roman" pitchFamily="18" charset="0"/>
              <a:cs typeface="Times New Roman" pitchFamily="18" charset="0"/>
            </a:rPr>
            <a:t>2</a:t>
          </a:r>
          <a:endParaRPr lang="ru-RU" sz="2400" b="1" dirty="0">
            <a:latin typeface="Times New Roman" pitchFamily="18" charset="0"/>
            <a:cs typeface="Times New Roman" pitchFamily="18" charset="0"/>
          </a:endParaRPr>
        </a:p>
      </dgm:t>
    </dgm:pt>
    <dgm:pt modelId="{EF5DBF7D-33AB-4CD6-AB78-85A78CEDD1FD}" type="parTrans" cxnId="{B498C6B0-1B5C-4D62-8881-337853D6AB8C}">
      <dgm:prSet/>
      <dgm:spPr/>
      <dgm:t>
        <a:bodyPr/>
        <a:lstStyle/>
        <a:p>
          <a:endParaRPr lang="ru-RU" sz="2400" b="1">
            <a:latin typeface="Times New Roman" pitchFamily="18" charset="0"/>
            <a:cs typeface="Times New Roman" pitchFamily="18" charset="0"/>
          </a:endParaRPr>
        </a:p>
      </dgm:t>
    </dgm:pt>
    <dgm:pt modelId="{5A5AD32E-336D-460A-A45B-DE6ECE4ED70E}" type="sibTrans" cxnId="{B498C6B0-1B5C-4D62-8881-337853D6AB8C}">
      <dgm:prSet/>
      <dgm:spPr/>
      <dgm:t>
        <a:bodyPr/>
        <a:lstStyle/>
        <a:p>
          <a:endParaRPr lang="ru-RU" sz="2400" b="1">
            <a:latin typeface="Times New Roman" pitchFamily="18" charset="0"/>
            <a:cs typeface="Times New Roman" pitchFamily="18" charset="0"/>
          </a:endParaRPr>
        </a:p>
      </dgm:t>
    </dgm:pt>
    <dgm:pt modelId="{13845F77-BC03-4809-8D9B-BE21EE847022}">
      <dgm:prSet phldrT="[Текст]" custT="1"/>
      <dgm:spPr>
        <a:solidFill>
          <a:srgbClr val="FF6600">
            <a:alpha val="90000"/>
          </a:srgbClr>
        </a:solidFill>
      </dgm:spPr>
      <dgm:t>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1" dirty="0" err="1" smtClean="0">
              <a:effectLst/>
              <a:latin typeface="Times New Roman" pitchFamily="18" charset="0"/>
              <a:cs typeface="Times New Roman" pitchFamily="18" charset="0"/>
            </a:rPr>
            <a:t>Xalq</a:t>
          </a:r>
          <a:r>
            <a:rPr lang="en-US" sz="2400" b="1" dirty="0" smtClean="0">
              <a:effectLst/>
              <a:latin typeface="Times New Roman" pitchFamily="18" charset="0"/>
              <a:cs typeface="Times New Roman" pitchFamily="18" charset="0"/>
            </a:rPr>
            <a:t> </a:t>
          </a:r>
          <a:r>
            <a:rPr lang="en-US" sz="2400" b="1" dirty="0" err="1" smtClean="0">
              <a:effectLst/>
              <a:latin typeface="Times New Roman" pitchFamily="18" charset="0"/>
              <a:cs typeface="Times New Roman" pitchFamily="18" charset="0"/>
            </a:rPr>
            <a:t>ozodlik</a:t>
          </a:r>
          <a:r>
            <a:rPr lang="en-US" sz="2400" b="1" dirty="0" smtClean="0">
              <a:effectLst/>
              <a:latin typeface="Times New Roman" pitchFamily="18" charset="0"/>
              <a:cs typeface="Times New Roman" pitchFamily="18" charset="0"/>
            </a:rPr>
            <a:t> </a:t>
          </a:r>
          <a:r>
            <a:rPr lang="en-US" sz="2400" b="1" dirty="0" err="1" smtClean="0">
              <a:effectLst/>
              <a:latin typeface="Times New Roman" pitchFamily="18" charset="0"/>
              <a:cs typeface="Times New Roman" pitchFamily="18" charset="0"/>
            </a:rPr>
            <a:t>harakatlari</a:t>
          </a:r>
          <a:r>
            <a:rPr lang="en-US" sz="2400" b="1" dirty="0" smtClean="0">
              <a:effectLst/>
              <a:latin typeface="Times New Roman" pitchFamily="18" charset="0"/>
              <a:cs typeface="Times New Roman" pitchFamily="18" charset="0"/>
            </a:rPr>
            <a:t>.</a:t>
          </a:r>
          <a:endParaRPr lang="ru-RU" sz="2400" b="1" dirty="0">
            <a:latin typeface="Times New Roman" pitchFamily="18" charset="0"/>
            <a:cs typeface="Times New Roman" pitchFamily="18" charset="0"/>
          </a:endParaRPr>
        </a:p>
      </dgm:t>
    </dgm:pt>
    <dgm:pt modelId="{35718741-AE24-4D72-87F0-5FEC52F4EC5E}" type="parTrans" cxnId="{997FE6A2-E5BA-472D-9611-01B90E28E3B2}">
      <dgm:prSet/>
      <dgm:spPr/>
      <dgm:t>
        <a:bodyPr/>
        <a:lstStyle/>
        <a:p>
          <a:endParaRPr lang="ru-RU" sz="2400" b="1">
            <a:latin typeface="Times New Roman" pitchFamily="18" charset="0"/>
            <a:cs typeface="Times New Roman" pitchFamily="18" charset="0"/>
          </a:endParaRPr>
        </a:p>
      </dgm:t>
    </dgm:pt>
    <dgm:pt modelId="{E5E6542A-8820-4ED4-A747-AB4BB46139CE}" type="sibTrans" cxnId="{997FE6A2-E5BA-472D-9611-01B90E28E3B2}">
      <dgm:prSet/>
      <dgm:spPr/>
      <dgm:t>
        <a:bodyPr/>
        <a:lstStyle/>
        <a:p>
          <a:endParaRPr lang="ru-RU" sz="2400" b="1">
            <a:latin typeface="Times New Roman" pitchFamily="18" charset="0"/>
            <a:cs typeface="Times New Roman" pitchFamily="18" charset="0"/>
          </a:endParaRPr>
        </a:p>
      </dgm:t>
    </dgm:pt>
    <dgm:pt modelId="{468D18D3-3AC8-4ED5-90CE-38F4E3BDA5A9}">
      <dgm:prSet custT="1"/>
      <dgm:spPr>
        <a:solidFill>
          <a:srgbClr val="00B0F0"/>
        </a:solidFill>
      </dgm:spPr>
      <dgm:t>
        <a:bodyPr/>
        <a:lstStyle/>
        <a:p>
          <a:r>
            <a:rPr lang="en-US" sz="2400" b="1" dirty="0" smtClean="0">
              <a:latin typeface="Times New Roman" pitchFamily="18" charset="0"/>
              <a:cs typeface="Times New Roman" pitchFamily="18" charset="0"/>
            </a:rPr>
            <a:t>4</a:t>
          </a:r>
          <a:endParaRPr lang="ru-RU" sz="2400" b="1" dirty="0">
            <a:latin typeface="Times New Roman" pitchFamily="18" charset="0"/>
            <a:cs typeface="Times New Roman" pitchFamily="18" charset="0"/>
          </a:endParaRPr>
        </a:p>
      </dgm:t>
    </dgm:pt>
    <dgm:pt modelId="{3AC1F8E1-6231-4A00-A8F9-3A77BA8604CD}" type="parTrans" cxnId="{61C9345E-249D-4F1C-BAC3-11923DDF1ED0}">
      <dgm:prSet/>
      <dgm:spPr/>
      <dgm:t>
        <a:bodyPr/>
        <a:lstStyle/>
        <a:p>
          <a:endParaRPr lang="ru-RU" sz="2400" b="1">
            <a:latin typeface="Times New Roman" pitchFamily="18" charset="0"/>
            <a:cs typeface="Times New Roman" pitchFamily="18" charset="0"/>
          </a:endParaRPr>
        </a:p>
      </dgm:t>
    </dgm:pt>
    <dgm:pt modelId="{96394368-DCED-44B5-8273-F3C9F0C68BEB}" type="sibTrans" cxnId="{61C9345E-249D-4F1C-BAC3-11923DDF1ED0}">
      <dgm:prSet/>
      <dgm:spPr/>
      <dgm:t>
        <a:bodyPr/>
        <a:lstStyle/>
        <a:p>
          <a:endParaRPr lang="ru-RU" sz="2400" b="1">
            <a:latin typeface="Times New Roman" pitchFamily="18" charset="0"/>
            <a:cs typeface="Times New Roman" pitchFamily="18" charset="0"/>
          </a:endParaRPr>
        </a:p>
      </dgm:t>
    </dgm:pt>
    <dgm:pt modelId="{7B1DCAC0-1270-4C58-87EB-31EB53891D27}">
      <dgm:prSet custT="1"/>
      <dgm:spPr>
        <a:solidFill>
          <a:srgbClr val="00FF00"/>
        </a:solidFill>
      </dgm:spPr>
      <dgm:t>
        <a:bodyPr/>
        <a:lstStyle/>
        <a:p>
          <a:r>
            <a:rPr lang="en-US" sz="2400" b="1" dirty="0" smtClean="0">
              <a:latin typeface="Times New Roman" pitchFamily="18" charset="0"/>
              <a:cs typeface="Times New Roman" pitchFamily="18" charset="0"/>
            </a:rPr>
            <a:t>3</a:t>
          </a:r>
          <a:endParaRPr lang="ru-RU" sz="2400" b="1" dirty="0">
            <a:latin typeface="Times New Roman" pitchFamily="18" charset="0"/>
            <a:cs typeface="Times New Roman" pitchFamily="18" charset="0"/>
          </a:endParaRPr>
        </a:p>
      </dgm:t>
    </dgm:pt>
    <dgm:pt modelId="{F4B7FD7E-81EA-42D1-9E07-3E2640C7E56C}" type="parTrans" cxnId="{560FF9E8-8FE0-4F9C-B6AB-6A87F76DC0FD}">
      <dgm:prSet/>
      <dgm:spPr/>
      <dgm:t>
        <a:bodyPr/>
        <a:lstStyle/>
        <a:p>
          <a:endParaRPr lang="ru-RU" sz="2400" b="1">
            <a:latin typeface="Times New Roman" pitchFamily="18" charset="0"/>
            <a:cs typeface="Times New Roman" pitchFamily="18" charset="0"/>
          </a:endParaRPr>
        </a:p>
      </dgm:t>
    </dgm:pt>
    <dgm:pt modelId="{A3962A9B-D3A4-4353-81DB-5DAC84822D6D}" type="sibTrans" cxnId="{560FF9E8-8FE0-4F9C-B6AB-6A87F76DC0FD}">
      <dgm:prSet/>
      <dgm:spPr/>
      <dgm:t>
        <a:bodyPr/>
        <a:lstStyle/>
        <a:p>
          <a:endParaRPr lang="ru-RU" sz="2400" b="1">
            <a:latin typeface="Times New Roman" pitchFamily="18" charset="0"/>
            <a:cs typeface="Times New Roman" pitchFamily="18" charset="0"/>
          </a:endParaRPr>
        </a:p>
      </dgm:t>
    </dgm:pt>
    <dgm:pt modelId="{3715E39C-04AF-46BD-AB63-4C5313BFB73E}">
      <dgm:prSet custT="1"/>
      <dgm:spPr>
        <a:solidFill>
          <a:srgbClr val="00FF00">
            <a:alpha val="90000"/>
          </a:srgbClr>
        </a:solidFill>
      </dgm:spPr>
      <dgm:t>
        <a:bodyPr/>
        <a:lstStyle/>
        <a:p>
          <a:pPr algn="ctr"/>
          <a:r>
            <a:rPr lang="en-US" sz="2400" b="1" dirty="0" smtClean="0">
              <a:latin typeface="Times New Roman" pitchFamily="18" charset="0"/>
              <a:cs typeface="Times New Roman" pitchFamily="18" charset="0"/>
            </a:rPr>
            <a:t>REJA:</a:t>
          </a:r>
          <a:endParaRPr lang="ru-RU" sz="2400" b="1" dirty="0">
            <a:latin typeface="Times New Roman" pitchFamily="18" charset="0"/>
            <a:cs typeface="Times New Roman" pitchFamily="18" charset="0"/>
          </a:endParaRPr>
        </a:p>
      </dgm:t>
    </dgm:pt>
    <dgm:pt modelId="{DB852930-4892-49D9-9364-5151F3683BDF}" type="parTrans" cxnId="{8D84C9C7-5D8F-4372-97E4-D77F8F567A5F}">
      <dgm:prSet/>
      <dgm:spPr/>
      <dgm:t>
        <a:bodyPr/>
        <a:lstStyle/>
        <a:p>
          <a:endParaRPr lang="ru-RU" sz="2400" b="1">
            <a:latin typeface="Times New Roman" pitchFamily="18" charset="0"/>
            <a:cs typeface="Times New Roman" pitchFamily="18" charset="0"/>
          </a:endParaRPr>
        </a:p>
      </dgm:t>
    </dgm:pt>
    <dgm:pt modelId="{076AB514-3460-41B1-BAC4-B7B1BA01481C}" type="sibTrans" cxnId="{8D84C9C7-5D8F-4372-97E4-D77F8F567A5F}">
      <dgm:prSet/>
      <dgm:spPr/>
      <dgm:t>
        <a:bodyPr/>
        <a:lstStyle/>
        <a:p>
          <a:endParaRPr lang="ru-RU" sz="2400" b="1">
            <a:latin typeface="Times New Roman" pitchFamily="18" charset="0"/>
            <a:cs typeface="Times New Roman" pitchFamily="18" charset="0"/>
          </a:endParaRPr>
        </a:p>
      </dgm:t>
    </dgm:pt>
    <dgm:pt modelId="{E539574C-AFD0-452F-9011-C601E8BA945B}">
      <dgm:prSet phldrT="[Текст]" custT="1"/>
      <dgm:spPr>
        <a:solidFill>
          <a:srgbClr val="FF6600">
            <a:alpha val="90000"/>
          </a:srgbClr>
        </a:solidFill>
      </dgm:spPr>
      <dgm:t>
        <a:bodyPr/>
        <a:lstStyle/>
        <a:p>
          <a:pPr marL="285750" indent="0" algn="l" defTabSz="1244600">
            <a:lnSpc>
              <a:spcPct val="90000"/>
            </a:lnSpc>
            <a:spcBef>
              <a:spcPct val="0"/>
            </a:spcBef>
            <a:spcAft>
              <a:spcPct val="15000"/>
            </a:spcAft>
            <a:buNone/>
          </a:pPr>
          <a:endParaRPr lang="ru-RU" sz="2400" b="1" dirty="0">
            <a:latin typeface="Times New Roman" pitchFamily="18" charset="0"/>
            <a:cs typeface="Times New Roman" pitchFamily="18" charset="0"/>
          </a:endParaRPr>
        </a:p>
      </dgm:t>
    </dgm:pt>
    <dgm:pt modelId="{51B0BC56-1682-457E-AD76-2A60E15EE3A3}" type="parTrans" cxnId="{1E178AB6-D0B6-4244-808E-4A3A6CD33703}">
      <dgm:prSet/>
      <dgm:spPr/>
      <dgm:t>
        <a:bodyPr/>
        <a:lstStyle/>
        <a:p>
          <a:endParaRPr lang="ru-RU" sz="2400" b="1">
            <a:latin typeface="Times New Roman" pitchFamily="18" charset="0"/>
            <a:cs typeface="Times New Roman" pitchFamily="18" charset="0"/>
          </a:endParaRPr>
        </a:p>
      </dgm:t>
    </dgm:pt>
    <dgm:pt modelId="{23F4B5B3-C9AC-4392-BEBB-BD2E759320BE}" type="sibTrans" cxnId="{1E178AB6-D0B6-4244-808E-4A3A6CD33703}">
      <dgm:prSet/>
      <dgm:spPr/>
      <dgm:t>
        <a:bodyPr/>
        <a:lstStyle/>
        <a:p>
          <a:endParaRPr lang="ru-RU" sz="2400" b="1">
            <a:latin typeface="Times New Roman" pitchFamily="18" charset="0"/>
            <a:cs typeface="Times New Roman" pitchFamily="18" charset="0"/>
          </a:endParaRPr>
        </a:p>
      </dgm:t>
    </dgm:pt>
    <dgm:pt modelId="{BDA76254-A955-49F7-B1A8-D185440E04D6}">
      <dgm:prSet custT="1"/>
      <dgm:spPr>
        <a:solidFill>
          <a:schemeClr val="accent6">
            <a:alpha val="90000"/>
          </a:schemeClr>
        </a:solidFill>
      </dgm:spPr>
      <dgm:t>
        <a:bodyPr/>
        <a:lstStyle/>
        <a:p>
          <a:pPr marL="285750" indent="0" algn="l" defTabSz="1244600">
            <a:lnSpc>
              <a:spcPct val="90000"/>
            </a:lnSpc>
            <a:spcBef>
              <a:spcPct val="0"/>
            </a:spcBef>
            <a:spcAft>
              <a:spcPct val="15000"/>
            </a:spcAft>
            <a:buNone/>
          </a:pPr>
          <a:r>
            <a:rPr lang="en-US" sz="2400" b="1" dirty="0" err="1" smtClean="0">
              <a:effectLst/>
              <a:latin typeface="Times New Roman" pitchFamily="18" charset="0"/>
              <a:cs typeface="Times New Roman" pitchFamily="18" charset="0"/>
            </a:rPr>
            <a:t>Ijtimoiy-iqtisodiy</a:t>
          </a:r>
          <a:r>
            <a:rPr lang="en-US" sz="2400" b="1" dirty="0" smtClean="0">
              <a:effectLst/>
              <a:latin typeface="Times New Roman" pitchFamily="18" charset="0"/>
              <a:cs typeface="Times New Roman" pitchFamily="18" charset="0"/>
            </a:rPr>
            <a:t> </a:t>
          </a:r>
          <a:r>
            <a:rPr lang="en-US" sz="2400" b="1" dirty="0" err="1" smtClean="0">
              <a:effectLst/>
              <a:latin typeface="Times New Roman" pitchFamily="18" charset="0"/>
              <a:cs typeface="Times New Roman" pitchFamily="18" charset="0"/>
            </a:rPr>
            <a:t>hayot</a:t>
          </a:r>
          <a:r>
            <a:rPr lang="en-US" sz="2400" b="1" dirty="0" smtClean="0">
              <a:effectLst/>
              <a:latin typeface="Times New Roman" pitchFamily="18" charset="0"/>
              <a:cs typeface="Times New Roman" pitchFamily="18" charset="0"/>
            </a:rPr>
            <a:t>. </a:t>
          </a:r>
          <a:r>
            <a:rPr lang="en-US" sz="2400" b="1" dirty="0" err="1" smtClean="0">
              <a:effectLst/>
              <a:latin typeface="Times New Roman" pitchFamily="18" charset="0"/>
              <a:cs typeface="Times New Roman" pitchFamily="18" charset="0"/>
            </a:rPr>
            <a:t>Soliq</a:t>
          </a:r>
          <a:r>
            <a:rPr lang="en-US" sz="2400" b="1" dirty="0" smtClean="0">
              <a:effectLst/>
              <a:latin typeface="Times New Roman" pitchFamily="18" charset="0"/>
              <a:cs typeface="Times New Roman" pitchFamily="18" charset="0"/>
            </a:rPr>
            <a:t> </a:t>
          </a:r>
          <a:r>
            <a:rPr lang="en-US" sz="2400" b="1" dirty="0" err="1" smtClean="0">
              <a:effectLst/>
              <a:latin typeface="Times New Roman" pitchFamily="18" charset="0"/>
              <a:cs typeface="Times New Roman" pitchFamily="18" charset="0"/>
            </a:rPr>
            <a:t>siyosati</a:t>
          </a:r>
          <a:r>
            <a:rPr lang="en-US" sz="2400" b="1" dirty="0" smtClean="0">
              <a:effectLst/>
              <a:latin typeface="Times New Roman" pitchFamily="18" charset="0"/>
              <a:cs typeface="Times New Roman" pitchFamily="18" charset="0"/>
            </a:rPr>
            <a:t>.</a:t>
          </a:r>
          <a:endParaRPr lang="ru-RU" sz="2400" b="1" dirty="0">
            <a:latin typeface="Times New Roman" pitchFamily="18" charset="0"/>
            <a:cs typeface="Times New Roman" pitchFamily="18" charset="0"/>
          </a:endParaRPr>
        </a:p>
      </dgm:t>
    </dgm:pt>
    <dgm:pt modelId="{15D2BBE1-79F7-479D-924C-90F96A01F47A}" type="parTrans" cxnId="{6A109797-DDA2-41E7-ACC6-272747796363}">
      <dgm:prSet/>
      <dgm:spPr/>
      <dgm:t>
        <a:bodyPr/>
        <a:lstStyle/>
        <a:p>
          <a:endParaRPr lang="ru-RU" sz="2400" b="1">
            <a:latin typeface="Times New Roman" pitchFamily="18" charset="0"/>
            <a:cs typeface="Times New Roman" pitchFamily="18" charset="0"/>
          </a:endParaRPr>
        </a:p>
      </dgm:t>
    </dgm:pt>
    <dgm:pt modelId="{8FCEE4BD-0CF0-4995-9CA6-5CDF8FC70844}" type="sibTrans" cxnId="{6A109797-DDA2-41E7-ACC6-272747796363}">
      <dgm:prSet/>
      <dgm:spPr/>
      <dgm:t>
        <a:bodyPr/>
        <a:lstStyle/>
        <a:p>
          <a:endParaRPr lang="ru-RU" sz="2400" b="1">
            <a:latin typeface="Times New Roman" pitchFamily="18" charset="0"/>
            <a:cs typeface="Times New Roman" pitchFamily="18" charset="0"/>
          </a:endParaRPr>
        </a:p>
      </dgm:t>
    </dgm:pt>
    <dgm:pt modelId="{18E097CB-7DAF-4F06-B79C-658859653249}">
      <dgm:prSet custT="1"/>
      <dgm:spPr>
        <a:solidFill>
          <a:srgbClr val="FFFF00">
            <a:alpha val="90000"/>
          </a:srgbClr>
        </a:solidFill>
      </dgm:spPr>
      <dgm:t>
        <a:bodyPr/>
        <a:lstStyle/>
        <a:p>
          <a:pPr marL="285750" indent="0" algn="l" defTabSz="1244600">
            <a:lnSpc>
              <a:spcPct val="90000"/>
            </a:lnSpc>
            <a:spcBef>
              <a:spcPct val="0"/>
            </a:spcBef>
            <a:spcAft>
              <a:spcPct val="15000"/>
            </a:spcAft>
            <a:buNone/>
          </a:pPr>
          <a:r>
            <a:rPr lang="en-US" sz="2400" b="1" dirty="0" err="1" smtClean="0">
              <a:latin typeface="Times New Roman" pitchFamily="18" charset="0"/>
              <a:cs typeface="Times New Roman" pitchFamily="18" charset="0"/>
            </a:rPr>
            <a:t>O’rta</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Osiyoda</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islom</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dini</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va</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mahalliy</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boshqaruv</a:t>
          </a: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tartibi</a:t>
          </a:r>
          <a:endParaRPr lang="ru-RU" sz="2400" b="1" dirty="0">
            <a:latin typeface="Times New Roman" pitchFamily="18" charset="0"/>
            <a:cs typeface="Times New Roman" pitchFamily="18" charset="0"/>
          </a:endParaRPr>
        </a:p>
      </dgm:t>
    </dgm:pt>
    <dgm:pt modelId="{E9A5469A-151A-4CA9-B45C-AD4CAA447B5E}" type="parTrans" cxnId="{78F4192B-6943-415D-A662-9FD5108C9E3C}">
      <dgm:prSet/>
      <dgm:spPr/>
      <dgm:t>
        <a:bodyPr/>
        <a:lstStyle/>
        <a:p>
          <a:endParaRPr lang="ru-RU" sz="2400" b="1">
            <a:latin typeface="Times New Roman" pitchFamily="18" charset="0"/>
            <a:cs typeface="Times New Roman" pitchFamily="18" charset="0"/>
          </a:endParaRPr>
        </a:p>
      </dgm:t>
    </dgm:pt>
    <dgm:pt modelId="{3ECDFB8A-A478-411C-A6AB-1BF5972013BC}" type="sibTrans" cxnId="{78F4192B-6943-415D-A662-9FD5108C9E3C}">
      <dgm:prSet/>
      <dgm:spPr/>
      <dgm:t>
        <a:bodyPr/>
        <a:lstStyle/>
        <a:p>
          <a:endParaRPr lang="ru-RU" sz="2400" b="1">
            <a:latin typeface="Times New Roman" pitchFamily="18" charset="0"/>
            <a:cs typeface="Times New Roman" pitchFamily="18" charset="0"/>
          </a:endParaRPr>
        </a:p>
      </dgm:t>
    </dgm:pt>
    <dgm:pt modelId="{0E93FD74-6B65-4DB9-B972-A7452F1EDB8F}">
      <dgm:prSet custT="1"/>
      <dgm:spPr/>
      <dgm:t>
        <a:bodyPr/>
        <a:lstStyle/>
        <a:p>
          <a:r>
            <a:rPr lang="en-US" sz="2400" b="1" dirty="0" smtClean="0">
              <a:latin typeface="Times New Roman" pitchFamily="18" charset="0"/>
              <a:cs typeface="Times New Roman" pitchFamily="18" charset="0"/>
            </a:rPr>
            <a:t>1</a:t>
          </a:r>
          <a:endParaRPr lang="ru-RU" sz="2400" b="1" dirty="0">
            <a:latin typeface="Times New Roman" pitchFamily="18" charset="0"/>
            <a:cs typeface="Times New Roman" pitchFamily="18" charset="0"/>
          </a:endParaRPr>
        </a:p>
      </dgm:t>
    </dgm:pt>
    <dgm:pt modelId="{A25DD5FB-D3AA-4CFB-A31E-14A0E3314A38}" type="parTrans" cxnId="{84222D95-8B24-4CB7-BFDE-E21E92780774}">
      <dgm:prSet/>
      <dgm:spPr/>
      <dgm:t>
        <a:bodyPr/>
        <a:lstStyle/>
        <a:p>
          <a:endParaRPr lang="ru-RU" sz="2400" b="1">
            <a:latin typeface="Times New Roman" pitchFamily="18" charset="0"/>
            <a:cs typeface="Times New Roman" pitchFamily="18" charset="0"/>
          </a:endParaRPr>
        </a:p>
      </dgm:t>
    </dgm:pt>
    <dgm:pt modelId="{DEC30B18-9EA1-4E73-91D6-D05C8569F3B9}" type="sibTrans" cxnId="{84222D95-8B24-4CB7-BFDE-E21E92780774}">
      <dgm:prSet/>
      <dgm:spPr/>
      <dgm:t>
        <a:bodyPr/>
        <a:lstStyle/>
        <a:p>
          <a:endParaRPr lang="ru-RU" sz="2400" b="1">
            <a:latin typeface="Times New Roman" pitchFamily="18" charset="0"/>
            <a:cs typeface="Times New Roman" pitchFamily="18" charset="0"/>
          </a:endParaRPr>
        </a:p>
      </dgm:t>
    </dgm:pt>
    <dgm:pt modelId="{C79B2F06-8754-4FBE-AB22-1DFD7DB4B724}">
      <dgm:prSet custT="1"/>
      <dgm:spPr/>
      <dgm:t>
        <a:bodyPr/>
        <a:lstStyle/>
        <a:p>
          <a:r>
            <a:rPr lang="en-US" sz="2400" b="1" dirty="0" err="1" smtClean="0">
              <a:effectLst/>
              <a:latin typeface="Times New Roman" pitchFamily="18" charset="0"/>
              <a:cs typeface="Times New Roman" pitchFamily="18" charset="0"/>
            </a:rPr>
            <a:t>Siyosiy</a:t>
          </a:r>
          <a:r>
            <a:rPr lang="en-US" sz="2400" b="1" dirty="0" smtClean="0">
              <a:effectLst/>
              <a:latin typeface="Times New Roman" pitchFamily="18" charset="0"/>
              <a:cs typeface="Times New Roman" pitchFamily="18" charset="0"/>
            </a:rPr>
            <a:t> </a:t>
          </a:r>
          <a:r>
            <a:rPr lang="en-US" sz="2400" b="1" dirty="0" err="1" smtClean="0">
              <a:effectLst/>
              <a:latin typeface="Times New Roman" pitchFamily="18" charset="0"/>
              <a:cs typeface="Times New Roman" pitchFamily="18" charset="0"/>
            </a:rPr>
            <a:t>tarix</a:t>
          </a:r>
          <a:endParaRPr lang="ru-RU" sz="2400" b="1" dirty="0">
            <a:latin typeface="Times New Roman" pitchFamily="18" charset="0"/>
            <a:cs typeface="Times New Roman" pitchFamily="18" charset="0"/>
          </a:endParaRPr>
        </a:p>
      </dgm:t>
    </dgm:pt>
    <dgm:pt modelId="{24775359-82EB-455C-9CB3-F6E71C3041C4}" type="parTrans" cxnId="{A38E8A82-DCB4-48C5-BDA2-E6BE6F8CC904}">
      <dgm:prSet/>
      <dgm:spPr/>
      <dgm:t>
        <a:bodyPr/>
        <a:lstStyle/>
        <a:p>
          <a:endParaRPr lang="ru-RU" sz="2400" b="1">
            <a:latin typeface="Times New Roman" pitchFamily="18" charset="0"/>
            <a:cs typeface="Times New Roman" pitchFamily="18" charset="0"/>
          </a:endParaRPr>
        </a:p>
      </dgm:t>
    </dgm:pt>
    <dgm:pt modelId="{3F4F7618-B343-440F-ABDB-82672AA0A6B9}" type="sibTrans" cxnId="{A38E8A82-DCB4-48C5-BDA2-E6BE6F8CC904}">
      <dgm:prSet/>
      <dgm:spPr/>
      <dgm:t>
        <a:bodyPr/>
        <a:lstStyle/>
        <a:p>
          <a:endParaRPr lang="ru-RU" sz="2400" b="1">
            <a:latin typeface="Times New Roman" pitchFamily="18" charset="0"/>
            <a:cs typeface="Times New Roman" pitchFamily="18" charset="0"/>
          </a:endParaRPr>
        </a:p>
      </dgm:t>
    </dgm:pt>
    <dgm:pt modelId="{E1E48826-3675-4359-B92C-1FF5FCB94CD3}" type="pres">
      <dgm:prSet presAssocID="{8178988C-5EDC-4BCD-A05A-9D6B742947E4}" presName="linearFlow" presStyleCnt="0">
        <dgm:presLayoutVars>
          <dgm:dir/>
          <dgm:animLvl val="lvl"/>
          <dgm:resizeHandles val="exact"/>
        </dgm:presLayoutVars>
      </dgm:prSet>
      <dgm:spPr/>
      <dgm:t>
        <a:bodyPr/>
        <a:lstStyle/>
        <a:p>
          <a:endParaRPr lang="ru-RU"/>
        </a:p>
      </dgm:t>
    </dgm:pt>
    <dgm:pt modelId="{A5278660-3D8F-4B0A-B362-18A7AEA7E2A4}" type="pres">
      <dgm:prSet presAssocID="{C2891164-EB4D-48A8-8434-6F3BBCDD6D0C}" presName="composite" presStyleCnt="0"/>
      <dgm:spPr/>
    </dgm:pt>
    <dgm:pt modelId="{5A1D79F6-D1DB-487E-9123-EF87421A6EEC}" type="pres">
      <dgm:prSet presAssocID="{C2891164-EB4D-48A8-8434-6F3BBCDD6D0C}" presName="parentText" presStyleLbl="alignNode1" presStyleIdx="0" presStyleCnt="5">
        <dgm:presLayoutVars>
          <dgm:chMax val="1"/>
          <dgm:bulletEnabled val="1"/>
        </dgm:presLayoutVars>
      </dgm:prSet>
      <dgm:spPr/>
      <dgm:t>
        <a:bodyPr/>
        <a:lstStyle/>
        <a:p>
          <a:endParaRPr lang="ru-RU"/>
        </a:p>
      </dgm:t>
    </dgm:pt>
    <dgm:pt modelId="{390CF3E5-E61B-43D1-A2D6-56C9FFAFFE45}" type="pres">
      <dgm:prSet presAssocID="{C2891164-EB4D-48A8-8434-6F3BBCDD6D0C}" presName="descendantText" presStyleLbl="alignAcc1" presStyleIdx="0" presStyleCnt="5" custLinFactNeighborX="0" custLinFactNeighborY="12491">
        <dgm:presLayoutVars>
          <dgm:bulletEnabled val="1"/>
        </dgm:presLayoutVars>
      </dgm:prSet>
      <dgm:spPr/>
      <dgm:t>
        <a:bodyPr/>
        <a:lstStyle/>
        <a:p>
          <a:endParaRPr lang="ru-RU"/>
        </a:p>
      </dgm:t>
    </dgm:pt>
    <dgm:pt modelId="{EADAEBFC-195B-49E0-A392-E780E3A16320}" type="pres">
      <dgm:prSet presAssocID="{3D674BA9-DA20-4807-865D-03AEE653D481}" presName="sp" presStyleCnt="0"/>
      <dgm:spPr/>
    </dgm:pt>
    <dgm:pt modelId="{C135FEF3-019C-451F-9FBE-880812A95435}" type="pres">
      <dgm:prSet presAssocID="{0E93FD74-6B65-4DB9-B972-A7452F1EDB8F}" presName="composite" presStyleCnt="0"/>
      <dgm:spPr/>
    </dgm:pt>
    <dgm:pt modelId="{1E9F6750-7E4A-43F2-BAF3-36426F84C4C5}" type="pres">
      <dgm:prSet presAssocID="{0E93FD74-6B65-4DB9-B972-A7452F1EDB8F}" presName="parentText" presStyleLbl="alignNode1" presStyleIdx="1" presStyleCnt="5" custLinFactNeighborX="1620" custLinFactNeighborY="1294">
        <dgm:presLayoutVars>
          <dgm:chMax val="1"/>
          <dgm:bulletEnabled val="1"/>
        </dgm:presLayoutVars>
      </dgm:prSet>
      <dgm:spPr/>
      <dgm:t>
        <a:bodyPr/>
        <a:lstStyle/>
        <a:p>
          <a:endParaRPr lang="ru-RU"/>
        </a:p>
      </dgm:t>
    </dgm:pt>
    <dgm:pt modelId="{C2DF9872-C43D-4BBF-8347-3C6A70BFD24A}" type="pres">
      <dgm:prSet presAssocID="{0E93FD74-6B65-4DB9-B972-A7452F1EDB8F}" presName="descendantText" presStyleLbl="alignAcc1" presStyleIdx="1" presStyleCnt="5">
        <dgm:presLayoutVars>
          <dgm:bulletEnabled val="1"/>
        </dgm:presLayoutVars>
      </dgm:prSet>
      <dgm:spPr/>
      <dgm:t>
        <a:bodyPr/>
        <a:lstStyle/>
        <a:p>
          <a:endParaRPr lang="ru-RU"/>
        </a:p>
      </dgm:t>
    </dgm:pt>
    <dgm:pt modelId="{79C57284-01DB-4E92-A4B5-09F4FF18715D}" type="pres">
      <dgm:prSet presAssocID="{DEC30B18-9EA1-4E73-91D6-D05C8569F3B9}" presName="sp" presStyleCnt="0"/>
      <dgm:spPr/>
    </dgm:pt>
    <dgm:pt modelId="{B79137DA-FC40-4BDC-83BE-99EA5D8BF91A}" type="pres">
      <dgm:prSet presAssocID="{9395BE04-FFA1-4556-AB8B-C8F322E02EDD}" presName="composite" presStyleCnt="0"/>
      <dgm:spPr/>
    </dgm:pt>
    <dgm:pt modelId="{40932C02-687C-4294-9E00-4674ABED59BF}" type="pres">
      <dgm:prSet presAssocID="{9395BE04-FFA1-4556-AB8B-C8F322E02EDD}" presName="parentText" presStyleLbl="alignNode1" presStyleIdx="2" presStyleCnt="5" custLinFactNeighborX="0" custLinFactNeighborY="0">
        <dgm:presLayoutVars>
          <dgm:chMax val="1"/>
          <dgm:bulletEnabled val="1"/>
        </dgm:presLayoutVars>
      </dgm:prSet>
      <dgm:spPr/>
      <dgm:t>
        <a:bodyPr/>
        <a:lstStyle/>
        <a:p>
          <a:endParaRPr lang="ru-RU"/>
        </a:p>
      </dgm:t>
    </dgm:pt>
    <dgm:pt modelId="{A8BC2B2F-B68E-4888-B32B-6E22F6C06644}" type="pres">
      <dgm:prSet presAssocID="{9395BE04-FFA1-4556-AB8B-C8F322E02EDD}" presName="descendantText" presStyleLbl="alignAcc1" presStyleIdx="2" presStyleCnt="5" custLinFactNeighborX="-87" custLinFactNeighborY="2202">
        <dgm:presLayoutVars>
          <dgm:bulletEnabled val="1"/>
        </dgm:presLayoutVars>
      </dgm:prSet>
      <dgm:spPr/>
      <dgm:t>
        <a:bodyPr/>
        <a:lstStyle/>
        <a:p>
          <a:endParaRPr lang="ru-RU"/>
        </a:p>
      </dgm:t>
    </dgm:pt>
    <dgm:pt modelId="{CFDF99B4-EC90-4F34-9893-F38055FBD13F}" type="pres">
      <dgm:prSet presAssocID="{5A5AD32E-336D-460A-A45B-DE6ECE4ED70E}" presName="sp" presStyleCnt="0"/>
      <dgm:spPr/>
    </dgm:pt>
    <dgm:pt modelId="{72D17277-DD62-45C5-846F-22EB1E571751}" type="pres">
      <dgm:prSet presAssocID="{7B1DCAC0-1270-4C58-87EB-31EB53891D27}" presName="composite" presStyleCnt="0"/>
      <dgm:spPr/>
    </dgm:pt>
    <dgm:pt modelId="{71DDEC49-4A1F-4C0F-980C-202866BB1157}" type="pres">
      <dgm:prSet presAssocID="{7B1DCAC0-1270-4C58-87EB-31EB53891D27}" presName="parentText" presStyleLbl="alignNode1" presStyleIdx="3" presStyleCnt="5">
        <dgm:presLayoutVars>
          <dgm:chMax val="1"/>
          <dgm:bulletEnabled val="1"/>
        </dgm:presLayoutVars>
      </dgm:prSet>
      <dgm:spPr/>
      <dgm:t>
        <a:bodyPr/>
        <a:lstStyle/>
        <a:p>
          <a:endParaRPr lang="ru-RU"/>
        </a:p>
      </dgm:t>
    </dgm:pt>
    <dgm:pt modelId="{A655DBC3-5943-4A98-920D-04D37EDD2889}" type="pres">
      <dgm:prSet presAssocID="{7B1DCAC0-1270-4C58-87EB-31EB53891D27}" presName="descendantText" presStyleLbl="alignAcc1" presStyleIdx="3" presStyleCnt="5">
        <dgm:presLayoutVars>
          <dgm:bulletEnabled val="1"/>
        </dgm:presLayoutVars>
      </dgm:prSet>
      <dgm:spPr/>
      <dgm:t>
        <a:bodyPr/>
        <a:lstStyle/>
        <a:p>
          <a:endParaRPr lang="ru-RU"/>
        </a:p>
      </dgm:t>
    </dgm:pt>
    <dgm:pt modelId="{B006B130-2A25-48E3-9842-9BC71F25BB94}" type="pres">
      <dgm:prSet presAssocID="{A3962A9B-D3A4-4353-81DB-5DAC84822D6D}" presName="sp" presStyleCnt="0"/>
      <dgm:spPr/>
    </dgm:pt>
    <dgm:pt modelId="{04B436BC-E779-4981-B5CB-8C60F1B076C7}" type="pres">
      <dgm:prSet presAssocID="{468D18D3-3AC8-4ED5-90CE-38F4E3BDA5A9}" presName="composite" presStyleCnt="0"/>
      <dgm:spPr/>
    </dgm:pt>
    <dgm:pt modelId="{E6C64F9D-DDA1-47CE-A1B7-9ABC9655F660}" type="pres">
      <dgm:prSet presAssocID="{468D18D3-3AC8-4ED5-90CE-38F4E3BDA5A9}" presName="parentText" presStyleLbl="alignNode1" presStyleIdx="4" presStyleCnt="5">
        <dgm:presLayoutVars>
          <dgm:chMax val="1"/>
          <dgm:bulletEnabled val="1"/>
        </dgm:presLayoutVars>
      </dgm:prSet>
      <dgm:spPr/>
      <dgm:t>
        <a:bodyPr/>
        <a:lstStyle/>
        <a:p>
          <a:endParaRPr lang="ru-RU"/>
        </a:p>
      </dgm:t>
    </dgm:pt>
    <dgm:pt modelId="{E41E4BF2-770D-4BA7-AE30-8660378FFB7B}" type="pres">
      <dgm:prSet presAssocID="{468D18D3-3AC8-4ED5-90CE-38F4E3BDA5A9}" presName="descendantText" presStyleLbl="alignAcc1" presStyleIdx="4" presStyleCnt="5" custLinFactNeighborY="4792">
        <dgm:presLayoutVars>
          <dgm:bulletEnabled val="1"/>
        </dgm:presLayoutVars>
      </dgm:prSet>
      <dgm:spPr/>
      <dgm:t>
        <a:bodyPr/>
        <a:lstStyle/>
        <a:p>
          <a:endParaRPr lang="ru-RU"/>
        </a:p>
      </dgm:t>
    </dgm:pt>
  </dgm:ptLst>
  <dgm:cxnLst>
    <dgm:cxn modelId="{FE20F725-04C2-4224-B005-7433A26FB33B}" type="presOf" srcId="{C2891164-EB4D-48A8-8434-6F3BBCDD6D0C}" destId="{5A1D79F6-D1DB-487E-9123-EF87421A6EEC}" srcOrd="0" destOrd="0" presId="urn:microsoft.com/office/officeart/2005/8/layout/chevron2"/>
    <dgm:cxn modelId="{CD46F0A9-6B20-4D3C-B7D5-09F3154496ED}" type="presOf" srcId="{468D18D3-3AC8-4ED5-90CE-38F4E3BDA5A9}" destId="{E6C64F9D-DDA1-47CE-A1B7-9ABC9655F660}" srcOrd="0" destOrd="0" presId="urn:microsoft.com/office/officeart/2005/8/layout/chevron2"/>
    <dgm:cxn modelId="{D3D94DFA-2A01-4B79-AAEF-2E901AB295F5}" type="presOf" srcId="{18E097CB-7DAF-4F06-B79C-658859653249}" destId="{E41E4BF2-770D-4BA7-AE30-8660378FFB7B}" srcOrd="0" destOrd="0" presId="urn:microsoft.com/office/officeart/2005/8/layout/chevron2"/>
    <dgm:cxn modelId="{78F4192B-6943-415D-A662-9FD5108C9E3C}" srcId="{468D18D3-3AC8-4ED5-90CE-38F4E3BDA5A9}" destId="{18E097CB-7DAF-4F06-B79C-658859653249}" srcOrd="0" destOrd="0" parTransId="{E9A5469A-151A-4CA9-B45C-AD4CAA447B5E}" sibTransId="{3ECDFB8A-A478-411C-A6AB-1BF5972013BC}"/>
    <dgm:cxn modelId="{560FF9E8-8FE0-4F9C-B6AB-6A87F76DC0FD}" srcId="{8178988C-5EDC-4BCD-A05A-9D6B742947E4}" destId="{7B1DCAC0-1270-4C58-87EB-31EB53891D27}" srcOrd="3" destOrd="0" parTransId="{F4B7FD7E-81EA-42D1-9E07-3E2640C7E56C}" sibTransId="{A3962A9B-D3A4-4353-81DB-5DAC84822D6D}"/>
    <dgm:cxn modelId="{6A109797-DDA2-41E7-ACC6-272747796363}" srcId="{7B1DCAC0-1270-4C58-87EB-31EB53891D27}" destId="{BDA76254-A955-49F7-B1A8-D185440E04D6}" srcOrd="0" destOrd="0" parTransId="{15D2BBE1-79F7-479D-924C-90F96A01F47A}" sibTransId="{8FCEE4BD-0CF0-4995-9CA6-5CDF8FC70844}"/>
    <dgm:cxn modelId="{3010B32D-77FA-4390-8428-C54431C6BE1D}" type="presOf" srcId="{9395BE04-FFA1-4556-AB8B-C8F322E02EDD}" destId="{40932C02-687C-4294-9E00-4674ABED59BF}" srcOrd="0" destOrd="0" presId="urn:microsoft.com/office/officeart/2005/8/layout/chevron2"/>
    <dgm:cxn modelId="{85DB9DD5-CDD8-4870-BD30-0C10BF5024F7}" srcId="{8178988C-5EDC-4BCD-A05A-9D6B742947E4}" destId="{C2891164-EB4D-48A8-8434-6F3BBCDD6D0C}" srcOrd="0" destOrd="0" parTransId="{F5B675D3-3F61-410C-820A-D67EA12EB4F2}" sibTransId="{3D674BA9-DA20-4807-865D-03AEE653D481}"/>
    <dgm:cxn modelId="{8D84C9C7-5D8F-4372-97E4-D77F8F567A5F}" srcId="{C2891164-EB4D-48A8-8434-6F3BBCDD6D0C}" destId="{3715E39C-04AF-46BD-AB63-4C5313BFB73E}" srcOrd="0" destOrd="0" parTransId="{DB852930-4892-49D9-9364-5151F3683BDF}" sibTransId="{076AB514-3460-41B1-BAC4-B7B1BA01481C}"/>
    <dgm:cxn modelId="{1E178AB6-D0B6-4244-808E-4A3A6CD33703}" srcId="{9395BE04-FFA1-4556-AB8B-C8F322E02EDD}" destId="{E539574C-AFD0-452F-9011-C601E8BA945B}" srcOrd="0" destOrd="0" parTransId="{51B0BC56-1682-457E-AD76-2A60E15EE3A3}" sibTransId="{23F4B5B3-C9AC-4392-BEBB-BD2E759320BE}"/>
    <dgm:cxn modelId="{9BE1F447-4ACE-49D9-AE8C-D897F7265854}" type="presOf" srcId="{8178988C-5EDC-4BCD-A05A-9D6B742947E4}" destId="{E1E48826-3675-4359-B92C-1FF5FCB94CD3}" srcOrd="0" destOrd="0" presId="urn:microsoft.com/office/officeart/2005/8/layout/chevron2"/>
    <dgm:cxn modelId="{85B25746-90CF-4819-89FC-53C33AAF88A5}" type="presOf" srcId="{BDA76254-A955-49F7-B1A8-D185440E04D6}" destId="{A655DBC3-5943-4A98-920D-04D37EDD2889}" srcOrd="0" destOrd="0" presId="urn:microsoft.com/office/officeart/2005/8/layout/chevron2"/>
    <dgm:cxn modelId="{61C9345E-249D-4F1C-BAC3-11923DDF1ED0}" srcId="{8178988C-5EDC-4BCD-A05A-9D6B742947E4}" destId="{468D18D3-3AC8-4ED5-90CE-38F4E3BDA5A9}" srcOrd="4" destOrd="0" parTransId="{3AC1F8E1-6231-4A00-A8F9-3A77BA8604CD}" sibTransId="{96394368-DCED-44B5-8273-F3C9F0C68BEB}"/>
    <dgm:cxn modelId="{997FE6A2-E5BA-472D-9611-01B90E28E3B2}" srcId="{9395BE04-FFA1-4556-AB8B-C8F322E02EDD}" destId="{13845F77-BC03-4809-8D9B-BE21EE847022}" srcOrd="1" destOrd="0" parTransId="{35718741-AE24-4D72-87F0-5FEC52F4EC5E}" sibTransId="{E5E6542A-8820-4ED4-A747-AB4BB46139CE}"/>
    <dgm:cxn modelId="{7CF67E6A-CA2E-45BD-B4DA-831313932513}" type="presOf" srcId="{3715E39C-04AF-46BD-AB63-4C5313BFB73E}" destId="{390CF3E5-E61B-43D1-A2D6-56C9FFAFFE45}" srcOrd="0" destOrd="0" presId="urn:microsoft.com/office/officeart/2005/8/layout/chevron2"/>
    <dgm:cxn modelId="{A38E8A82-DCB4-48C5-BDA2-E6BE6F8CC904}" srcId="{0E93FD74-6B65-4DB9-B972-A7452F1EDB8F}" destId="{C79B2F06-8754-4FBE-AB22-1DFD7DB4B724}" srcOrd="0" destOrd="0" parTransId="{24775359-82EB-455C-9CB3-F6E71C3041C4}" sibTransId="{3F4F7618-B343-440F-ABDB-82672AA0A6B9}"/>
    <dgm:cxn modelId="{B498C6B0-1B5C-4D62-8881-337853D6AB8C}" srcId="{8178988C-5EDC-4BCD-A05A-9D6B742947E4}" destId="{9395BE04-FFA1-4556-AB8B-C8F322E02EDD}" srcOrd="2" destOrd="0" parTransId="{EF5DBF7D-33AB-4CD6-AB78-85A78CEDD1FD}" sibTransId="{5A5AD32E-336D-460A-A45B-DE6ECE4ED70E}"/>
    <dgm:cxn modelId="{3D72C615-BA6B-46C2-9945-3DC74428F3D0}" type="presOf" srcId="{7B1DCAC0-1270-4C58-87EB-31EB53891D27}" destId="{71DDEC49-4A1F-4C0F-980C-202866BB1157}" srcOrd="0" destOrd="0" presId="urn:microsoft.com/office/officeart/2005/8/layout/chevron2"/>
    <dgm:cxn modelId="{6A095CD0-F9D1-45FF-9CF9-35DF0CC93764}" type="presOf" srcId="{13845F77-BC03-4809-8D9B-BE21EE847022}" destId="{A8BC2B2F-B68E-4888-B32B-6E22F6C06644}" srcOrd="0" destOrd="1" presId="urn:microsoft.com/office/officeart/2005/8/layout/chevron2"/>
    <dgm:cxn modelId="{6633F0E0-9370-4C9B-AB08-C7ADA76DA308}" type="presOf" srcId="{0E93FD74-6B65-4DB9-B972-A7452F1EDB8F}" destId="{1E9F6750-7E4A-43F2-BAF3-36426F84C4C5}" srcOrd="0" destOrd="0" presId="urn:microsoft.com/office/officeart/2005/8/layout/chevron2"/>
    <dgm:cxn modelId="{879A788A-05EA-4110-913B-961FBE64FC25}" type="presOf" srcId="{E539574C-AFD0-452F-9011-C601E8BA945B}" destId="{A8BC2B2F-B68E-4888-B32B-6E22F6C06644}" srcOrd="0" destOrd="0" presId="urn:microsoft.com/office/officeart/2005/8/layout/chevron2"/>
    <dgm:cxn modelId="{808E6DEE-8776-4BD9-B391-AB5540F79820}" type="presOf" srcId="{C79B2F06-8754-4FBE-AB22-1DFD7DB4B724}" destId="{C2DF9872-C43D-4BBF-8347-3C6A70BFD24A}" srcOrd="0" destOrd="0" presId="urn:microsoft.com/office/officeart/2005/8/layout/chevron2"/>
    <dgm:cxn modelId="{84222D95-8B24-4CB7-BFDE-E21E92780774}" srcId="{8178988C-5EDC-4BCD-A05A-9D6B742947E4}" destId="{0E93FD74-6B65-4DB9-B972-A7452F1EDB8F}" srcOrd="1" destOrd="0" parTransId="{A25DD5FB-D3AA-4CFB-A31E-14A0E3314A38}" sibTransId="{DEC30B18-9EA1-4E73-91D6-D05C8569F3B9}"/>
    <dgm:cxn modelId="{5A340287-BFAC-4706-A6E1-F2437CF6CA8E}" type="presParOf" srcId="{E1E48826-3675-4359-B92C-1FF5FCB94CD3}" destId="{A5278660-3D8F-4B0A-B362-18A7AEA7E2A4}" srcOrd="0" destOrd="0" presId="urn:microsoft.com/office/officeart/2005/8/layout/chevron2"/>
    <dgm:cxn modelId="{1C5D2743-5020-44BC-BCC4-384D98688F71}" type="presParOf" srcId="{A5278660-3D8F-4B0A-B362-18A7AEA7E2A4}" destId="{5A1D79F6-D1DB-487E-9123-EF87421A6EEC}" srcOrd="0" destOrd="0" presId="urn:microsoft.com/office/officeart/2005/8/layout/chevron2"/>
    <dgm:cxn modelId="{0CED7CD9-2C50-433F-9D5D-4565F221AF15}" type="presParOf" srcId="{A5278660-3D8F-4B0A-B362-18A7AEA7E2A4}" destId="{390CF3E5-E61B-43D1-A2D6-56C9FFAFFE45}" srcOrd="1" destOrd="0" presId="urn:microsoft.com/office/officeart/2005/8/layout/chevron2"/>
    <dgm:cxn modelId="{C6B8FEDD-79D5-414C-AD68-351E2F6CE91C}" type="presParOf" srcId="{E1E48826-3675-4359-B92C-1FF5FCB94CD3}" destId="{EADAEBFC-195B-49E0-A392-E780E3A16320}" srcOrd="1" destOrd="0" presId="urn:microsoft.com/office/officeart/2005/8/layout/chevron2"/>
    <dgm:cxn modelId="{A4813CDE-8A31-4156-A947-D9C364E8F1EC}" type="presParOf" srcId="{E1E48826-3675-4359-B92C-1FF5FCB94CD3}" destId="{C135FEF3-019C-451F-9FBE-880812A95435}" srcOrd="2" destOrd="0" presId="urn:microsoft.com/office/officeart/2005/8/layout/chevron2"/>
    <dgm:cxn modelId="{3CED0693-0BDF-4959-A76B-B4EE65F0A70C}" type="presParOf" srcId="{C135FEF3-019C-451F-9FBE-880812A95435}" destId="{1E9F6750-7E4A-43F2-BAF3-36426F84C4C5}" srcOrd="0" destOrd="0" presId="urn:microsoft.com/office/officeart/2005/8/layout/chevron2"/>
    <dgm:cxn modelId="{F1A1815C-39DF-409E-864D-372C338F3DFC}" type="presParOf" srcId="{C135FEF3-019C-451F-9FBE-880812A95435}" destId="{C2DF9872-C43D-4BBF-8347-3C6A70BFD24A}" srcOrd="1" destOrd="0" presId="urn:microsoft.com/office/officeart/2005/8/layout/chevron2"/>
    <dgm:cxn modelId="{DD9CAD91-0333-4303-AE44-D75D91CBB478}" type="presParOf" srcId="{E1E48826-3675-4359-B92C-1FF5FCB94CD3}" destId="{79C57284-01DB-4E92-A4B5-09F4FF18715D}" srcOrd="3" destOrd="0" presId="urn:microsoft.com/office/officeart/2005/8/layout/chevron2"/>
    <dgm:cxn modelId="{E611AA30-75E2-4764-9201-D3BE9E3D251C}" type="presParOf" srcId="{E1E48826-3675-4359-B92C-1FF5FCB94CD3}" destId="{B79137DA-FC40-4BDC-83BE-99EA5D8BF91A}" srcOrd="4" destOrd="0" presId="urn:microsoft.com/office/officeart/2005/8/layout/chevron2"/>
    <dgm:cxn modelId="{7F7A928B-2E95-40EB-A841-4F44C8360158}" type="presParOf" srcId="{B79137DA-FC40-4BDC-83BE-99EA5D8BF91A}" destId="{40932C02-687C-4294-9E00-4674ABED59BF}" srcOrd="0" destOrd="0" presId="urn:microsoft.com/office/officeart/2005/8/layout/chevron2"/>
    <dgm:cxn modelId="{46B4B236-6A86-434C-B090-A51C9D20D9F4}" type="presParOf" srcId="{B79137DA-FC40-4BDC-83BE-99EA5D8BF91A}" destId="{A8BC2B2F-B68E-4888-B32B-6E22F6C06644}" srcOrd="1" destOrd="0" presId="urn:microsoft.com/office/officeart/2005/8/layout/chevron2"/>
    <dgm:cxn modelId="{1A307711-5DD3-4A1C-892B-2E725173A211}" type="presParOf" srcId="{E1E48826-3675-4359-B92C-1FF5FCB94CD3}" destId="{CFDF99B4-EC90-4F34-9893-F38055FBD13F}" srcOrd="5" destOrd="0" presId="urn:microsoft.com/office/officeart/2005/8/layout/chevron2"/>
    <dgm:cxn modelId="{20082D84-5536-4B91-AE24-D113B3691D3F}" type="presParOf" srcId="{E1E48826-3675-4359-B92C-1FF5FCB94CD3}" destId="{72D17277-DD62-45C5-846F-22EB1E571751}" srcOrd="6" destOrd="0" presId="urn:microsoft.com/office/officeart/2005/8/layout/chevron2"/>
    <dgm:cxn modelId="{E06E285C-DA0C-4A37-888F-AB37615A7E8F}" type="presParOf" srcId="{72D17277-DD62-45C5-846F-22EB1E571751}" destId="{71DDEC49-4A1F-4C0F-980C-202866BB1157}" srcOrd="0" destOrd="0" presId="urn:microsoft.com/office/officeart/2005/8/layout/chevron2"/>
    <dgm:cxn modelId="{BFADE541-A9D0-4B54-8792-1F790666826D}" type="presParOf" srcId="{72D17277-DD62-45C5-846F-22EB1E571751}" destId="{A655DBC3-5943-4A98-920D-04D37EDD2889}" srcOrd="1" destOrd="0" presId="urn:microsoft.com/office/officeart/2005/8/layout/chevron2"/>
    <dgm:cxn modelId="{34206098-2199-4B8F-BF09-B94BAD32B499}" type="presParOf" srcId="{E1E48826-3675-4359-B92C-1FF5FCB94CD3}" destId="{B006B130-2A25-48E3-9842-9BC71F25BB94}" srcOrd="7" destOrd="0" presId="urn:microsoft.com/office/officeart/2005/8/layout/chevron2"/>
    <dgm:cxn modelId="{D72E28FD-5F39-4472-9B6F-6CC00A401FB4}" type="presParOf" srcId="{E1E48826-3675-4359-B92C-1FF5FCB94CD3}" destId="{04B436BC-E779-4981-B5CB-8C60F1B076C7}" srcOrd="8" destOrd="0" presId="urn:microsoft.com/office/officeart/2005/8/layout/chevron2"/>
    <dgm:cxn modelId="{58C39919-C324-487C-8955-86371A17DA1A}" type="presParOf" srcId="{04B436BC-E779-4981-B5CB-8C60F1B076C7}" destId="{E6C64F9D-DDA1-47CE-A1B7-9ABC9655F660}" srcOrd="0" destOrd="0" presId="urn:microsoft.com/office/officeart/2005/8/layout/chevron2"/>
    <dgm:cxn modelId="{E1C28D3E-9600-4C02-97DC-A0C2B2949C78}" type="presParOf" srcId="{04B436BC-E779-4981-B5CB-8C60F1B076C7}" destId="{E41E4BF2-770D-4BA7-AE30-8660378FFB7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D79F6-D1DB-487E-9123-EF87421A6EEC}">
      <dsp:nvSpPr>
        <dsp:cNvPr id="0" name=""/>
        <dsp:cNvSpPr/>
      </dsp:nvSpPr>
      <dsp:spPr>
        <a:xfrm rot="5400000">
          <a:off x="-215175" y="215341"/>
          <a:ext cx="1434505" cy="1004153"/>
        </a:xfrm>
        <a:prstGeom prst="chevron">
          <a:avLst/>
        </a:prstGeom>
        <a:solidFill>
          <a:srgbClr val="FFFFFF"/>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uz-Cyrl-UZ" sz="2400" b="1" kern="1200" dirty="0" smtClean="0">
              <a:latin typeface="Times New Roman" pitchFamily="18" charset="0"/>
              <a:cs typeface="Times New Roman" pitchFamily="18" charset="0"/>
            </a:rPr>
            <a:t>№</a:t>
          </a:r>
          <a:endParaRPr lang="ru-RU" sz="2400" b="1" kern="1200" dirty="0">
            <a:latin typeface="Times New Roman" pitchFamily="18" charset="0"/>
            <a:cs typeface="Times New Roman" pitchFamily="18" charset="0"/>
          </a:endParaRPr>
        </a:p>
      </dsp:txBody>
      <dsp:txXfrm rot="-5400000">
        <a:off x="2" y="502242"/>
        <a:ext cx="1004153" cy="430352"/>
      </dsp:txXfrm>
    </dsp:sp>
    <dsp:sp modelId="{390CF3E5-E61B-43D1-A2D6-56C9FFAFFE45}">
      <dsp:nvSpPr>
        <dsp:cNvPr id="0" name=""/>
        <dsp:cNvSpPr/>
      </dsp:nvSpPr>
      <dsp:spPr>
        <a:xfrm rot="5400000">
          <a:off x="4482450" y="-3361660"/>
          <a:ext cx="932428" cy="7889021"/>
        </a:xfrm>
        <a:prstGeom prst="round2SameRect">
          <a:avLst/>
        </a:prstGeom>
        <a:solidFill>
          <a:srgbClr val="00FF00">
            <a:alpha val="90000"/>
          </a:srgb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ctr" defTabSz="1066800">
            <a:lnSpc>
              <a:spcPct val="90000"/>
            </a:lnSpc>
            <a:spcBef>
              <a:spcPct val="0"/>
            </a:spcBef>
            <a:spcAft>
              <a:spcPct val="15000"/>
            </a:spcAft>
            <a:buChar char="••"/>
          </a:pPr>
          <a:r>
            <a:rPr lang="en-US" sz="2400" b="1" kern="1200" dirty="0" smtClean="0">
              <a:latin typeface="Times New Roman" pitchFamily="18" charset="0"/>
              <a:cs typeface="Times New Roman" pitchFamily="18" charset="0"/>
            </a:rPr>
            <a:t>REJA:</a:t>
          </a:r>
          <a:endParaRPr lang="ru-RU" sz="2400" b="1" kern="1200" dirty="0">
            <a:latin typeface="Times New Roman" pitchFamily="18" charset="0"/>
            <a:cs typeface="Times New Roman" pitchFamily="18" charset="0"/>
          </a:endParaRPr>
        </a:p>
      </dsp:txBody>
      <dsp:txXfrm rot="-5400000">
        <a:off x="1004154" y="162153"/>
        <a:ext cx="7843504" cy="841394"/>
      </dsp:txXfrm>
    </dsp:sp>
    <dsp:sp modelId="{1E9F6750-7E4A-43F2-BAF3-36426F84C4C5}">
      <dsp:nvSpPr>
        <dsp:cNvPr id="0" name=""/>
        <dsp:cNvSpPr/>
      </dsp:nvSpPr>
      <dsp:spPr>
        <a:xfrm rot="5400000">
          <a:off x="-198908" y="1553976"/>
          <a:ext cx="1434505" cy="1004153"/>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latin typeface="Times New Roman" pitchFamily="18" charset="0"/>
              <a:cs typeface="Times New Roman" pitchFamily="18" charset="0"/>
            </a:rPr>
            <a:t>1</a:t>
          </a:r>
          <a:endParaRPr lang="ru-RU" sz="2400" b="1" kern="1200" dirty="0">
            <a:latin typeface="Times New Roman" pitchFamily="18" charset="0"/>
            <a:cs typeface="Times New Roman" pitchFamily="18" charset="0"/>
          </a:endParaRPr>
        </a:p>
      </dsp:txBody>
      <dsp:txXfrm rot="-5400000">
        <a:off x="16269" y="1840877"/>
        <a:ext cx="1004153" cy="430352"/>
      </dsp:txXfrm>
    </dsp:sp>
    <dsp:sp modelId="{C2DF9872-C43D-4BBF-8347-3C6A70BFD24A}">
      <dsp:nvSpPr>
        <dsp:cNvPr id="0" name=""/>
        <dsp:cNvSpPr/>
      </dsp:nvSpPr>
      <dsp:spPr>
        <a:xfrm rot="5400000">
          <a:off x="4482450" y="-2158058"/>
          <a:ext cx="932428" cy="7889021"/>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b="1" kern="1200" dirty="0" err="1" smtClean="0">
              <a:effectLst/>
              <a:latin typeface="Times New Roman" pitchFamily="18" charset="0"/>
              <a:cs typeface="Times New Roman" pitchFamily="18" charset="0"/>
            </a:rPr>
            <a:t>Siyosiy</a:t>
          </a:r>
          <a:r>
            <a:rPr lang="en-US" sz="2400" b="1" kern="1200" dirty="0" smtClean="0">
              <a:effectLst/>
              <a:latin typeface="Times New Roman" pitchFamily="18" charset="0"/>
              <a:cs typeface="Times New Roman" pitchFamily="18" charset="0"/>
            </a:rPr>
            <a:t> </a:t>
          </a:r>
          <a:r>
            <a:rPr lang="en-US" sz="2400" b="1" kern="1200" dirty="0" err="1" smtClean="0">
              <a:effectLst/>
              <a:latin typeface="Times New Roman" pitchFamily="18" charset="0"/>
              <a:cs typeface="Times New Roman" pitchFamily="18" charset="0"/>
            </a:rPr>
            <a:t>tarix</a:t>
          </a:r>
          <a:endParaRPr lang="ru-RU" sz="2400" b="1" kern="1200" dirty="0">
            <a:latin typeface="Times New Roman" pitchFamily="18" charset="0"/>
            <a:cs typeface="Times New Roman" pitchFamily="18" charset="0"/>
          </a:endParaRPr>
        </a:p>
      </dsp:txBody>
      <dsp:txXfrm rot="-5400000">
        <a:off x="1004154" y="1365755"/>
        <a:ext cx="7843504" cy="841394"/>
      </dsp:txXfrm>
    </dsp:sp>
    <dsp:sp modelId="{40932C02-687C-4294-9E00-4674ABED59BF}">
      <dsp:nvSpPr>
        <dsp:cNvPr id="0" name=""/>
        <dsp:cNvSpPr/>
      </dsp:nvSpPr>
      <dsp:spPr>
        <a:xfrm rot="5400000">
          <a:off x="-215175" y="2855485"/>
          <a:ext cx="1434505" cy="1004153"/>
        </a:xfrm>
        <a:prstGeom prst="chevron">
          <a:avLst/>
        </a:prstGeom>
        <a:solidFill>
          <a:srgbClr val="FFFF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latin typeface="Times New Roman" pitchFamily="18" charset="0"/>
              <a:cs typeface="Times New Roman" pitchFamily="18" charset="0"/>
            </a:rPr>
            <a:t>2</a:t>
          </a:r>
          <a:endParaRPr lang="ru-RU" sz="2400" b="1" kern="1200" dirty="0">
            <a:latin typeface="Times New Roman" pitchFamily="18" charset="0"/>
            <a:cs typeface="Times New Roman" pitchFamily="18" charset="0"/>
          </a:endParaRPr>
        </a:p>
      </dsp:txBody>
      <dsp:txXfrm rot="-5400000">
        <a:off x="2" y="3142386"/>
        <a:ext cx="1004153" cy="430352"/>
      </dsp:txXfrm>
    </dsp:sp>
    <dsp:sp modelId="{A8BC2B2F-B68E-4888-B32B-6E22F6C06644}">
      <dsp:nvSpPr>
        <dsp:cNvPr id="0" name=""/>
        <dsp:cNvSpPr/>
      </dsp:nvSpPr>
      <dsp:spPr>
        <a:xfrm rot="5400000">
          <a:off x="4475586" y="-817454"/>
          <a:ext cx="932428" cy="7889021"/>
        </a:xfrm>
        <a:prstGeom prst="round2SameRect">
          <a:avLst/>
        </a:prstGeom>
        <a:solidFill>
          <a:srgbClr val="FF6600">
            <a:alpha val="90000"/>
          </a:srgb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85750" lvl="1" indent="0" algn="l" defTabSz="1244600">
            <a:lnSpc>
              <a:spcPct val="90000"/>
            </a:lnSpc>
            <a:spcBef>
              <a:spcPct val="0"/>
            </a:spcBef>
            <a:spcAft>
              <a:spcPct val="15000"/>
            </a:spcAft>
            <a:buChar char="••"/>
          </a:pPr>
          <a:endParaRPr lang="ru-RU" sz="2400" b="1" kern="1200" dirty="0">
            <a:latin typeface="Times New Roman" pitchFamily="18" charset="0"/>
            <a:cs typeface="Times New Roman" pitchFamily="18" charset="0"/>
          </a:endParaRPr>
        </a:p>
        <a:p>
          <a:pPr marL="0" marR="0" lvl="1" indent="0" algn="l" defTabSz="914400" eaLnBrk="1" fontAlgn="auto" latinLnBrk="0" hangingPunct="1">
            <a:lnSpc>
              <a:spcPct val="100000"/>
            </a:lnSpc>
            <a:spcBef>
              <a:spcPct val="0"/>
            </a:spcBef>
            <a:spcAft>
              <a:spcPts val="0"/>
            </a:spcAft>
            <a:buClrTx/>
            <a:buSzTx/>
            <a:buFontTx/>
            <a:buChar char="••"/>
            <a:tabLst/>
            <a:defRPr/>
          </a:pPr>
          <a:r>
            <a:rPr lang="en-US" sz="2400" b="1" kern="1200" dirty="0" err="1" smtClean="0">
              <a:effectLst/>
              <a:latin typeface="Times New Roman" pitchFamily="18" charset="0"/>
              <a:cs typeface="Times New Roman" pitchFamily="18" charset="0"/>
            </a:rPr>
            <a:t>Xalq</a:t>
          </a:r>
          <a:r>
            <a:rPr lang="en-US" sz="2400" b="1" kern="1200" dirty="0" smtClean="0">
              <a:effectLst/>
              <a:latin typeface="Times New Roman" pitchFamily="18" charset="0"/>
              <a:cs typeface="Times New Roman" pitchFamily="18" charset="0"/>
            </a:rPr>
            <a:t> </a:t>
          </a:r>
          <a:r>
            <a:rPr lang="en-US" sz="2400" b="1" kern="1200" dirty="0" err="1" smtClean="0">
              <a:effectLst/>
              <a:latin typeface="Times New Roman" pitchFamily="18" charset="0"/>
              <a:cs typeface="Times New Roman" pitchFamily="18" charset="0"/>
            </a:rPr>
            <a:t>ozodlik</a:t>
          </a:r>
          <a:r>
            <a:rPr lang="en-US" sz="2400" b="1" kern="1200" dirty="0" smtClean="0">
              <a:effectLst/>
              <a:latin typeface="Times New Roman" pitchFamily="18" charset="0"/>
              <a:cs typeface="Times New Roman" pitchFamily="18" charset="0"/>
            </a:rPr>
            <a:t> </a:t>
          </a:r>
          <a:r>
            <a:rPr lang="en-US" sz="2400" b="1" kern="1200" dirty="0" err="1" smtClean="0">
              <a:effectLst/>
              <a:latin typeface="Times New Roman" pitchFamily="18" charset="0"/>
              <a:cs typeface="Times New Roman" pitchFamily="18" charset="0"/>
            </a:rPr>
            <a:t>harakatlari</a:t>
          </a:r>
          <a:r>
            <a:rPr lang="en-US" sz="2400" b="1" kern="1200" dirty="0" smtClean="0">
              <a:effectLst/>
              <a:latin typeface="Times New Roman" pitchFamily="18" charset="0"/>
              <a:cs typeface="Times New Roman" pitchFamily="18" charset="0"/>
            </a:rPr>
            <a:t>.</a:t>
          </a:r>
          <a:endParaRPr lang="ru-RU" sz="2400" b="1" kern="1200" dirty="0">
            <a:latin typeface="Times New Roman" pitchFamily="18" charset="0"/>
            <a:cs typeface="Times New Roman" pitchFamily="18" charset="0"/>
          </a:endParaRPr>
        </a:p>
      </dsp:txBody>
      <dsp:txXfrm rot="-5400000">
        <a:off x="997290" y="2706359"/>
        <a:ext cx="7843504" cy="841394"/>
      </dsp:txXfrm>
    </dsp:sp>
    <dsp:sp modelId="{71DDEC49-4A1F-4C0F-980C-202866BB1157}">
      <dsp:nvSpPr>
        <dsp:cNvPr id="0" name=""/>
        <dsp:cNvSpPr/>
      </dsp:nvSpPr>
      <dsp:spPr>
        <a:xfrm rot="5400000">
          <a:off x="-215175" y="4175557"/>
          <a:ext cx="1434505" cy="1004153"/>
        </a:xfrm>
        <a:prstGeom prst="chevron">
          <a:avLst/>
        </a:prstGeom>
        <a:solidFill>
          <a:srgbClr val="00FF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latin typeface="Times New Roman" pitchFamily="18" charset="0"/>
              <a:cs typeface="Times New Roman" pitchFamily="18" charset="0"/>
            </a:rPr>
            <a:t>3</a:t>
          </a:r>
          <a:endParaRPr lang="ru-RU" sz="2400" b="1" kern="1200" dirty="0">
            <a:latin typeface="Times New Roman" pitchFamily="18" charset="0"/>
            <a:cs typeface="Times New Roman" pitchFamily="18" charset="0"/>
          </a:endParaRPr>
        </a:p>
      </dsp:txBody>
      <dsp:txXfrm rot="-5400000">
        <a:off x="2" y="4462458"/>
        <a:ext cx="1004153" cy="430352"/>
      </dsp:txXfrm>
    </dsp:sp>
    <dsp:sp modelId="{A655DBC3-5943-4A98-920D-04D37EDD2889}">
      <dsp:nvSpPr>
        <dsp:cNvPr id="0" name=""/>
        <dsp:cNvSpPr/>
      </dsp:nvSpPr>
      <dsp:spPr>
        <a:xfrm rot="5400000">
          <a:off x="4482450" y="482085"/>
          <a:ext cx="932428" cy="7889021"/>
        </a:xfrm>
        <a:prstGeom prst="round2SameRect">
          <a:avLst/>
        </a:prstGeom>
        <a:solidFill>
          <a:schemeClr val="accent6">
            <a:alpha val="9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85750" lvl="1" indent="0" algn="l" defTabSz="1244600">
            <a:lnSpc>
              <a:spcPct val="90000"/>
            </a:lnSpc>
            <a:spcBef>
              <a:spcPct val="0"/>
            </a:spcBef>
            <a:spcAft>
              <a:spcPct val="15000"/>
            </a:spcAft>
            <a:buChar char="••"/>
          </a:pPr>
          <a:r>
            <a:rPr lang="en-US" sz="2400" b="1" kern="1200" dirty="0" err="1" smtClean="0">
              <a:effectLst/>
              <a:latin typeface="Times New Roman" pitchFamily="18" charset="0"/>
              <a:cs typeface="Times New Roman" pitchFamily="18" charset="0"/>
            </a:rPr>
            <a:t>Ijtimoiy-iqtisodiy</a:t>
          </a:r>
          <a:r>
            <a:rPr lang="en-US" sz="2400" b="1" kern="1200" dirty="0" smtClean="0">
              <a:effectLst/>
              <a:latin typeface="Times New Roman" pitchFamily="18" charset="0"/>
              <a:cs typeface="Times New Roman" pitchFamily="18" charset="0"/>
            </a:rPr>
            <a:t> </a:t>
          </a:r>
          <a:r>
            <a:rPr lang="en-US" sz="2400" b="1" kern="1200" dirty="0" err="1" smtClean="0">
              <a:effectLst/>
              <a:latin typeface="Times New Roman" pitchFamily="18" charset="0"/>
              <a:cs typeface="Times New Roman" pitchFamily="18" charset="0"/>
            </a:rPr>
            <a:t>hayot</a:t>
          </a:r>
          <a:r>
            <a:rPr lang="en-US" sz="2400" b="1" kern="1200" dirty="0" smtClean="0">
              <a:effectLst/>
              <a:latin typeface="Times New Roman" pitchFamily="18" charset="0"/>
              <a:cs typeface="Times New Roman" pitchFamily="18" charset="0"/>
            </a:rPr>
            <a:t>. </a:t>
          </a:r>
          <a:r>
            <a:rPr lang="en-US" sz="2400" b="1" kern="1200" dirty="0" err="1" smtClean="0">
              <a:effectLst/>
              <a:latin typeface="Times New Roman" pitchFamily="18" charset="0"/>
              <a:cs typeface="Times New Roman" pitchFamily="18" charset="0"/>
            </a:rPr>
            <a:t>Soliq</a:t>
          </a:r>
          <a:r>
            <a:rPr lang="en-US" sz="2400" b="1" kern="1200" dirty="0" smtClean="0">
              <a:effectLst/>
              <a:latin typeface="Times New Roman" pitchFamily="18" charset="0"/>
              <a:cs typeface="Times New Roman" pitchFamily="18" charset="0"/>
            </a:rPr>
            <a:t> </a:t>
          </a:r>
          <a:r>
            <a:rPr lang="en-US" sz="2400" b="1" kern="1200" dirty="0" err="1" smtClean="0">
              <a:effectLst/>
              <a:latin typeface="Times New Roman" pitchFamily="18" charset="0"/>
              <a:cs typeface="Times New Roman" pitchFamily="18" charset="0"/>
            </a:rPr>
            <a:t>siyosati</a:t>
          </a:r>
          <a:r>
            <a:rPr lang="en-US" sz="2400" b="1" kern="1200" dirty="0" smtClean="0">
              <a:effectLst/>
              <a:latin typeface="Times New Roman" pitchFamily="18" charset="0"/>
              <a:cs typeface="Times New Roman" pitchFamily="18" charset="0"/>
            </a:rPr>
            <a:t>.</a:t>
          </a:r>
          <a:endParaRPr lang="ru-RU" sz="2400" b="1" kern="1200" dirty="0">
            <a:latin typeface="Times New Roman" pitchFamily="18" charset="0"/>
            <a:cs typeface="Times New Roman" pitchFamily="18" charset="0"/>
          </a:endParaRPr>
        </a:p>
      </dsp:txBody>
      <dsp:txXfrm rot="-5400000">
        <a:off x="1004154" y="4005899"/>
        <a:ext cx="7843504" cy="841394"/>
      </dsp:txXfrm>
    </dsp:sp>
    <dsp:sp modelId="{E6C64F9D-DDA1-47CE-A1B7-9ABC9655F660}">
      <dsp:nvSpPr>
        <dsp:cNvPr id="0" name=""/>
        <dsp:cNvSpPr/>
      </dsp:nvSpPr>
      <dsp:spPr>
        <a:xfrm rot="5400000">
          <a:off x="-215175" y="5495629"/>
          <a:ext cx="1434505" cy="1004153"/>
        </a:xfrm>
        <a:prstGeom prst="chevron">
          <a:avLst/>
        </a:prstGeom>
        <a:solidFill>
          <a:srgbClr val="00B0F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latin typeface="Times New Roman" pitchFamily="18" charset="0"/>
              <a:cs typeface="Times New Roman" pitchFamily="18" charset="0"/>
            </a:rPr>
            <a:t>4</a:t>
          </a:r>
          <a:endParaRPr lang="ru-RU" sz="2400" b="1" kern="1200" dirty="0">
            <a:latin typeface="Times New Roman" pitchFamily="18" charset="0"/>
            <a:cs typeface="Times New Roman" pitchFamily="18" charset="0"/>
          </a:endParaRPr>
        </a:p>
      </dsp:txBody>
      <dsp:txXfrm rot="-5400000">
        <a:off x="2" y="5782530"/>
        <a:ext cx="1004153" cy="430352"/>
      </dsp:txXfrm>
    </dsp:sp>
    <dsp:sp modelId="{E41E4BF2-770D-4BA7-AE30-8660378FFB7B}">
      <dsp:nvSpPr>
        <dsp:cNvPr id="0" name=""/>
        <dsp:cNvSpPr/>
      </dsp:nvSpPr>
      <dsp:spPr>
        <a:xfrm rot="5400000">
          <a:off x="4482450" y="1846839"/>
          <a:ext cx="932428" cy="7889021"/>
        </a:xfrm>
        <a:prstGeom prst="round2SameRect">
          <a:avLst/>
        </a:prstGeom>
        <a:solidFill>
          <a:srgbClr val="FFFF00">
            <a:alpha val="90000"/>
          </a:srgb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85750" lvl="1" indent="0" algn="l" defTabSz="1244600">
            <a:lnSpc>
              <a:spcPct val="90000"/>
            </a:lnSpc>
            <a:spcBef>
              <a:spcPct val="0"/>
            </a:spcBef>
            <a:spcAft>
              <a:spcPct val="15000"/>
            </a:spcAft>
            <a:buChar char="••"/>
          </a:pPr>
          <a:r>
            <a:rPr lang="en-US" sz="2400" b="1" kern="1200" dirty="0" err="1" smtClean="0">
              <a:latin typeface="Times New Roman" pitchFamily="18" charset="0"/>
              <a:cs typeface="Times New Roman" pitchFamily="18" charset="0"/>
            </a:rPr>
            <a:t>O’rta</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Osiyoda</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islom</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dini</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va</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mahalliy</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boshqaruv</a:t>
          </a:r>
          <a:r>
            <a:rPr lang="en-US" sz="2400" b="1" kern="1200" dirty="0" smtClean="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tartibi</a:t>
          </a:r>
          <a:endParaRPr lang="ru-RU" sz="2400" b="1" kern="1200" dirty="0">
            <a:latin typeface="Times New Roman" pitchFamily="18" charset="0"/>
            <a:cs typeface="Times New Roman" pitchFamily="18" charset="0"/>
          </a:endParaRPr>
        </a:p>
      </dsp:txBody>
      <dsp:txXfrm rot="-5400000">
        <a:off x="1004154" y="5370653"/>
        <a:ext cx="7843504" cy="84139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12E635D7-A9E8-4FA6-A2B8-2107FB458542}" type="datetimeFigureOut">
              <a:rPr lang="ru-RU"/>
              <a:pPr>
                <a:defRPr/>
              </a:pPr>
              <a:t>02.08.2020</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smtClean="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F540F408-939B-4DD2-A0AB-EF90F371EF7D}"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331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E40F9E4-FF45-4FAC-9188-5147F6502FEC}" type="slidenum">
              <a:rPr lang="ru-RU" altLang="ru-RU">
                <a:latin typeface="Arial" panose="020B0604020202020204" pitchFamily="34" charset="0"/>
              </a:rPr>
              <a:pPr>
                <a:spcBef>
                  <a:spcPct val="0"/>
                </a:spcBef>
              </a:pPr>
              <a:t>2</a:t>
            </a:fld>
            <a:endParaRPr lang="ru-RU" altLang="ru-RU">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Прямая соединительная линия 3"/>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29" name="Заголовок 28"/>
          <p:cNvSpPr>
            <a:spLocks noGrp="1"/>
          </p:cNvSpPr>
          <p:nvPr>
            <p:ph type="ctrTitle"/>
          </p:nvPr>
        </p:nvSpPr>
        <p:spPr>
          <a:xfrm>
            <a:off x="381000" y="4853411"/>
            <a:ext cx="8458200" cy="1222375"/>
          </a:xfrm>
        </p:spPr>
        <p:txBody>
          <a:bodyPr anchor="t"/>
          <a:lstStyle/>
          <a:p>
            <a:r>
              <a:rPr lang="ru-RU" smtClean="0"/>
              <a:t>Образец заголовка</a:t>
            </a:r>
            <a:endParaRPr lang="en-US"/>
          </a:p>
        </p:txBody>
      </p:sp>
      <p:sp>
        <p:nvSpPr>
          <p:cNvPr id="9" name="Подзаголовок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smtClean="0"/>
              <a:t>Образец подзаголовка</a:t>
            </a:r>
            <a:endParaRPr lang="en-US"/>
          </a:p>
        </p:txBody>
      </p:sp>
      <p:sp>
        <p:nvSpPr>
          <p:cNvPr id="5" name="Дата 15"/>
          <p:cNvSpPr>
            <a:spLocks noGrp="1"/>
          </p:cNvSpPr>
          <p:nvPr>
            <p:ph type="dt" sz="half" idx="10"/>
          </p:nvPr>
        </p:nvSpPr>
        <p:spPr/>
        <p:txBody>
          <a:bodyPr/>
          <a:lstStyle>
            <a:lvl1pPr>
              <a:defRPr/>
            </a:lvl1pPr>
          </a:lstStyle>
          <a:p>
            <a:pPr>
              <a:defRPr/>
            </a:pPr>
            <a:endParaRPr lang="ru-RU"/>
          </a:p>
        </p:txBody>
      </p:sp>
      <p:sp>
        <p:nvSpPr>
          <p:cNvPr id="6" name="Нижний колонтитул 1"/>
          <p:cNvSpPr>
            <a:spLocks noGrp="1"/>
          </p:cNvSpPr>
          <p:nvPr>
            <p:ph type="ftr" sz="quarter" idx="11"/>
          </p:nvPr>
        </p:nvSpPr>
        <p:spPr/>
        <p:txBody>
          <a:bodyPr/>
          <a:lstStyle>
            <a:lvl1pPr>
              <a:defRPr/>
            </a:lvl1pPr>
          </a:lstStyle>
          <a:p>
            <a:pPr>
              <a:defRPr/>
            </a:pPr>
            <a:endParaRPr lang="ru-RU"/>
          </a:p>
        </p:txBody>
      </p:sp>
      <p:sp>
        <p:nvSpPr>
          <p:cNvPr id="7" name="Номер слайда 14"/>
          <p:cNvSpPr>
            <a:spLocks noGrp="1"/>
          </p:cNvSpPr>
          <p:nvPr>
            <p:ph type="sldNum" sz="quarter" idx="12"/>
          </p:nvPr>
        </p:nvSpPr>
        <p:spPr>
          <a:xfrm>
            <a:off x="8229600" y="6473825"/>
            <a:ext cx="758825" cy="247650"/>
          </a:xfrm>
        </p:spPr>
        <p:txBody>
          <a:bodyPr/>
          <a:lstStyle>
            <a:lvl1pPr>
              <a:defRPr smtClean="0"/>
            </a:lvl1pPr>
          </a:lstStyle>
          <a:p>
            <a:pPr>
              <a:defRPr/>
            </a:pPr>
            <a:fld id="{5D949C72-57D7-4A97-8117-FAD2368E4E78}" type="slidenum">
              <a:rPr lang="ru-RU" altLang="ru-RU"/>
              <a:pPr>
                <a:defRPr/>
              </a:pPr>
              <a:t>‹#›</a:t>
            </a:fld>
            <a:endParaRPr lang="ru-RU" altLang="ru-RU"/>
          </a:p>
        </p:txBody>
      </p:sp>
    </p:spTree>
    <p:extLst>
      <p:ext uri="{BB962C8B-B14F-4D97-AF65-F5344CB8AC3E}">
        <p14:creationId xmlns:p14="http://schemas.microsoft.com/office/powerpoint/2010/main" val="2036098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10"/>
          <p:cNvSpPr>
            <a:spLocks noGrp="1"/>
          </p:cNvSpPr>
          <p:nvPr>
            <p:ph type="dt" sz="half" idx="10"/>
          </p:nvPr>
        </p:nvSpPr>
        <p:spPr/>
        <p:txBody>
          <a:bodyPr/>
          <a:lstStyle>
            <a:lvl1pPr>
              <a:defRPr/>
            </a:lvl1pPr>
          </a:lstStyle>
          <a:p>
            <a:pPr>
              <a:defRPr/>
            </a:pPr>
            <a:endParaRPr lang="ru-RU"/>
          </a:p>
        </p:txBody>
      </p:sp>
      <p:sp>
        <p:nvSpPr>
          <p:cNvPr id="5" name="Нижний колонтитул 27"/>
          <p:cNvSpPr>
            <a:spLocks noGrp="1"/>
          </p:cNvSpPr>
          <p:nvPr>
            <p:ph type="ftr" sz="quarter" idx="11"/>
          </p:nvPr>
        </p:nvSpPr>
        <p:spPr/>
        <p:txBody>
          <a:bodyPr/>
          <a:lstStyle>
            <a:lvl1pPr>
              <a:defRPr/>
            </a:lvl1pPr>
          </a:lstStyle>
          <a:p>
            <a:pPr>
              <a:defRPr/>
            </a:pPr>
            <a:endParaRPr lang="ru-RU"/>
          </a:p>
        </p:txBody>
      </p:sp>
      <p:sp>
        <p:nvSpPr>
          <p:cNvPr id="6" name="Номер слайда 4"/>
          <p:cNvSpPr>
            <a:spLocks noGrp="1"/>
          </p:cNvSpPr>
          <p:nvPr>
            <p:ph type="sldNum" sz="quarter" idx="12"/>
          </p:nvPr>
        </p:nvSpPr>
        <p:spPr/>
        <p:txBody>
          <a:bodyPr/>
          <a:lstStyle>
            <a:lvl1pPr>
              <a:defRPr/>
            </a:lvl1pPr>
          </a:lstStyle>
          <a:p>
            <a:pPr>
              <a:defRPr/>
            </a:pPr>
            <a:fld id="{244683A7-684D-45C6-9925-755F934FF420}" type="slidenum">
              <a:rPr lang="ru-RU" altLang="ru-RU"/>
              <a:pPr>
                <a:defRPr/>
              </a:pPr>
              <a:t>‹#›</a:t>
            </a:fld>
            <a:endParaRPr lang="ru-RU" altLang="ru-RU"/>
          </a:p>
        </p:txBody>
      </p:sp>
    </p:spTree>
    <p:extLst>
      <p:ext uri="{BB962C8B-B14F-4D97-AF65-F5344CB8AC3E}">
        <p14:creationId xmlns:p14="http://schemas.microsoft.com/office/powerpoint/2010/main" val="3963608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858000" y="549276"/>
            <a:ext cx="1828800" cy="5851525"/>
          </a:xfrm>
        </p:spPr>
        <p:txBody>
          <a:bodyPr vert="eaVert"/>
          <a:lstStyle/>
          <a:p>
            <a:r>
              <a:rPr lang="ru-RU" smtClean="0"/>
              <a:t>Образец заголовка</a:t>
            </a:r>
            <a:endParaRPr lang="en-US"/>
          </a:p>
        </p:txBody>
      </p:sp>
      <p:sp>
        <p:nvSpPr>
          <p:cNvPr id="3" name="Вертикальный текст 2"/>
          <p:cNvSpPr>
            <a:spLocks noGrp="1"/>
          </p:cNvSpPr>
          <p:nvPr>
            <p:ph type="body" orient="vert" idx="1"/>
          </p:nvPr>
        </p:nvSpPr>
        <p:spPr>
          <a:xfrm>
            <a:off x="457200" y="549276"/>
            <a:ext cx="62484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lvl1pPr>
              <a:defRPr/>
            </a:lvl1pPr>
          </a:lstStyle>
          <a:p>
            <a:pPr>
              <a:defRPr/>
            </a:pPr>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smtClean="0"/>
            </a:lvl1pPr>
          </a:lstStyle>
          <a:p>
            <a:pPr>
              <a:defRPr/>
            </a:pPr>
            <a:fld id="{40475232-D348-4FA9-BC4E-A47DE1BFA784}" type="slidenum">
              <a:rPr lang="ru-RU" altLang="ru-RU"/>
              <a:pPr>
                <a:defRPr/>
              </a:pPr>
              <a:t>‹#›</a:t>
            </a:fld>
            <a:endParaRPr lang="ru-RU" altLang="ru-RU"/>
          </a:p>
        </p:txBody>
      </p:sp>
    </p:spTree>
    <p:extLst>
      <p:ext uri="{BB962C8B-B14F-4D97-AF65-F5344CB8AC3E}">
        <p14:creationId xmlns:p14="http://schemas.microsoft.com/office/powerpoint/2010/main" val="3856771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2" name="Заголовок 21"/>
          <p:cNvSpPr>
            <a:spLocks noGrp="1"/>
          </p:cNvSpPr>
          <p:nvPr>
            <p:ph type="title"/>
          </p:nvPr>
        </p:nvSpPr>
        <p:spPr/>
        <p:txBody>
          <a:bodyPr/>
          <a:lstStyle/>
          <a:p>
            <a:r>
              <a:rPr lang="ru-RU" smtClean="0"/>
              <a:t>Образец заголовка</a:t>
            </a:r>
            <a:endParaRPr lang="en-US"/>
          </a:p>
        </p:txBody>
      </p:sp>
      <p:sp>
        <p:nvSpPr>
          <p:cNvPr id="27" name="Объект 26"/>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24"/>
          <p:cNvSpPr>
            <a:spLocks noGrp="1"/>
          </p:cNvSpPr>
          <p:nvPr>
            <p:ph type="dt" sz="half" idx="10"/>
          </p:nvPr>
        </p:nvSpPr>
        <p:spPr/>
        <p:txBody>
          <a:bodyPr/>
          <a:lstStyle>
            <a:lvl1pPr>
              <a:defRPr/>
            </a:lvl1pPr>
          </a:lstStyle>
          <a:p>
            <a:pPr>
              <a:defRPr/>
            </a:pPr>
            <a:endParaRPr lang="ru-RU"/>
          </a:p>
        </p:txBody>
      </p:sp>
      <p:sp>
        <p:nvSpPr>
          <p:cNvPr id="5" name="Нижний колонтитул 18"/>
          <p:cNvSpPr>
            <a:spLocks noGrp="1"/>
          </p:cNvSpPr>
          <p:nvPr>
            <p:ph type="ftr" sz="quarter" idx="11"/>
          </p:nvPr>
        </p:nvSpPr>
        <p:spPr>
          <a:xfrm>
            <a:off x="3581400" y="76200"/>
            <a:ext cx="2895600" cy="288925"/>
          </a:xfrm>
        </p:spPr>
        <p:txBody>
          <a:bodyPr/>
          <a:lstStyle>
            <a:lvl1pPr>
              <a:defRPr/>
            </a:lvl1pPr>
          </a:lstStyle>
          <a:p>
            <a:pPr>
              <a:defRPr/>
            </a:pPr>
            <a:endParaRPr lang="ru-RU"/>
          </a:p>
        </p:txBody>
      </p:sp>
      <p:sp>
        <p:nvSpPr>
          <p:cNvPr id="6" name="Номер слайда 15"/>
          <p:cNvSpPr>
            <a:spLocks noGrp="1"/>
          </p:cNvSpPr>
          <p:nvPr>
            <p:ph type="sldNum" sz="quarter" idx="12"/>
          </p:nvPr>
        </p:nvSpPr>
        <p:spPr>
          <a:xfrm>
            <a:off x="8229600" y="6473825"/>
            <a:ext cx="758825" cy="247650"/>
          </a:xfrm>
        </p:spPr>
        <p:txBody>
          <a:bodyPr/>
          <a:lstStyle>
            <a:lvl1pPr>
              <a:defRPr smtClean="0"/>
            </a:lvl1pPr>
          </a:lstStyle>
          <a:p>
            <a:pPr>
              <a:defRPr/>
            </a:pPr>
            <a:fld id="{137D19E6-C4A7-4990-93AB-019D98AA0BE0}" type="slidenum">
              <a:rPr lang="ru-RU" altLang="ru-RU"/>
              <a:pPr>
                <a:defRPr/>
              </a:pPr>
              <a:t>‹#›</a:t>
            </a:fld>
            <a:endParaRPr lang="ru-RU" altLang="ru-RU"/>
          </a:p>
        </p:txBody>
      </p:sp>
    </p:spTree>
    <p:extLst>
      <p:ext uri="{BB962C8B-B14F-4D97-AF65-F5344CB8AC3E}">
        <p14:creationId xmlns:p14="http://schemas.microsoft.com/office/powerpoint/2010/main" val="1637097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Прямая соединительная линия 3"/>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6" name="Текст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smtClean="0"/>
              <a:t>Образец текста</a:t>
            </a:r>
          </a:p>
        </p:txBody>
      </p:sp>
      <p:sp>
        <p:nvSpPr>
          <p:cNvPr id="8" name="Заголовок 7"/>
          <p:cNvSpPr>
            <a:spLocks noGrp="1"/>
          </p:cNvSpPr>
          <p:nvPr>
            <p:ph type="title"/>
          </p:nvPr>
        </p:nvSpPr>
        <p:spPr>
          <a:xfrm>
            <a:off x="180475" y="2947085"/>
            <a:ext cx="8686800" cy="1184825"/>
          </a:xfrm>
        </p:spPr>
        <p:txBody>
          <a:bodyPr rtlCol="0" anchor="t"/>
          <a:lstStyle>
            <a:lvl1pPr algn="r">
              <a:defRPr/>
            </a:lvl1pPr>
          </a:lstStyle>
          <a:p>
            <a:r>
              <a:rPr lang="ru-RU" smtClean="0"/>
              <a:t>Образец заголовка</a:t>
            </a:r>
            <a:endParaRPr lang="en-US"/>
          </a:p>
        </p:txBody>
      </p:sp>
      <p:sp>
        <p:nvSpPr>
          <p:cNvPr id="5" name="Дата 18"/>
          <p:cNvSpPr>
            <a:spLocks noGrp="1"/>
          </p:cNvSpPr>
          <p:nvPr>
            <p:ph type="dt" sz="half" idx="10"/>
          </p:nvPr>
        </p:nvSpPr>
        <p:spPr/>
        <p:txBody>
          <a:bodyPr/>
          <a:lstStyle>
            <a:lvl1pPr>
              <a:defRPr/>
            </a:lvl1pPr>
          </a:lstStyle>
          <a:p>
            <a:pPr>
              <a:defRPr/>
            </a:pPr>
            <a:endParaRPr lang="ru-RU"/>
          </a:p>
        </p:txBody>
      </p:sp>
      <p:sp>
        <p:nvSpPr>
          <p:cNvPr id="7" name="Нижний колонтитул 10"/>
          <p:cNvSpPr>
            <a:spLocks noGrp="1"/>
          </p:cNvSpPr>
          <p:nvPr>
            <p:ph type="ftr" sz="quarter" idx="11"/>
          </p:nvPr>
        </p:nvSpPr>
        <p:spPr/>
        <p:txBody>
          <a:bodyPr/>
          <a:lstStyle>
            <a:lvl1pPr>
              <a:defRPr/>
            </a:lvl1pPr>
          </a:lstStyle>
          <a:p>
            <a:pPr>
              <a:defRPr/>
            </a:pPr>
            <a:endParaRPr lang="ru-RU"/>
          </a:p>
        </p:txBody>
      </p:sp>
      <p:sp>
        <p:nvSpPr>
          <p:cNvPr id="9" name="Номер слайда 15"/>
          <p:cNvSpPr>
            <a:spLocks noGrp="1"/>
          </p:cNvSpPr>
          <p:nvPr>
            <p:ph type="sldNum" sz="quarter" idx="12"/>
          </p:nvPr>
        </p:nvSpPr>
        <p:spPr/>
        <p:txBody>
          <a:bodyPr/>
          <a:lstStyle>
            <a:lvl1pPr>
              <a:defRPr smtClean="0"/>
            </a:lvl1pPr>
          </a:lstStyle>
          <a:p>
            <a:pPr>
              <a:defRPr/>
            </a:pPr>
            <a:fld id="{5E54E5D6-7B64-44C8-8307-45A9EC5EB4C3}" type="slidenum">
              <a:rPr lang="ru-RU" altLang="ru-RU"/>
              <a:pPr>
                <a:defRPr/>
              </a:pPr>
              <a:t>‹#›</a:t>
            </a:fld>
            <a:endParaRPr lang="ru-RU" altLang="ru-RU"/>
          </a:p>
        </p:txBody>
      </p:sp>
    </p:spTree>
    <p:extLst>
      <p:ext uri="{BB962C8B-B14F-4D97-AF65-F5344CB8AC3E}">
        <p14:creationId xmlns:p14="http://schemas.microsoft.com/office/powerpoint/2010/main" val="412492956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0" name="Заголовок 19"/>
          <p:cNvSpPr>
            <a:spLocks noGrp="1"/>
          </p:cNvSpPr>
          <p:nvPr>
            <p:ph type="title"/>
          </p:nvPr>
        </p:nvSpPr>
        <p:spPr>
          <a:xfrm>
            <a:off x="301752" y="457200"/>
            <a:ext cx="8686800" cy="841248"/>
          </a:xfrm>
        </p:spPr>
        <p:txBody>
          <a:bodyPr/>
          <a:lstStyle/>
          <a:p>
            <a:r>
              <a:rPr lang="ru-RU" smtClean="0"/>
              <a:t>Образец заголовка</a:t>
            </a:r>
            <a:endParaRPr lang="en-US"/>
          </a:p>
        </p:txBody>
      </p:sp>
      <p:sp>
        <p:nvSpPr>
          <p:cNvPr id="14" name="Объект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13" name="Объект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10"/>
          <p:cNvSpPr>
            <a:spLocks noGrp="1"/>
          </p:cNvSpPr>
          <p:nvPr>
            <p:ph type="dt" sz="half" idx="10"/>
          </p:nvPr>
        </p:nvSpPr>
        <p:spPr/>
        <p:txBody>
          <a:bodyPr/>
          <a:lstStyle>
            <a:lvl1pPr>
              <a:defRPr/>
            </a:lvl1pPr>
          </a:lstStyle>
          <a:p>
            <a:pPr>
              <a:defRPr/>
            </a:pPr>
            <a:endParaRPr lang="ru-RU"/>
          </a:p>
        </p:txBody>
      </p:sp>
      <p:sp>
        <p:nvSpPr>
          <p:cNvPr id="6" name="Нижний колонтитул 27"/>
          <p:cNvSpPr>
            <a:spLocks noGrp="1"/>
          </p:cNvSpPr>
          <p:nvPr>
            <p:ph type="ftr" sz="quarter" idx="11"/>
          </p:nvPr>
        </p:nvSpPr>
        <p:spPr/>
        <p:txBody>
          <a:bodyPr/>
          <a:lstStyle>
            <a:lvl1pPr>
              <a:defRPr/>
            </a:lvl1pPr>
          </a:lstStyle>
          <a:p>
            <a:pPr>
              <a:defRPr/>
            </a:pPr>
            <a:endParaRPr lang="ru-RU"/>
          </a:p>
        </p:txBody>
      </p:sp>
      <p:sp>
        <p:nvSpPr>
          <p:cNvPr id="7" name="Номер слайда 4"/>
          <p:cNvSpPr>
            <a:spLocks noGrp="1"/>
          </p:cNvSpPr>
          <p:nvPr>
            <p:ph type="sldNum" sz="quarter" idx="12"/>
          </p:nvPr>
        </p:nvSpPr>
        <p:spPr/>
        <p:txBody>
          <a:bodyPr/>
          <a:lstStyle>
            <a:lvl1pPr>
              <a:defRPr/>
            </a:lvl1pPr>
          </a:lstStyle>
          <a:p>
            <a:pPr>
              <a:defRPr/>
            </a:pPr>
            <a:fld id="{15AB0EF4-97DB-4BB6-8011-13A01BA1BF0E}" type="slidenum">
              <a:rPr lang="ru-RU" altLang="ru-RU"/>
              <a:pPr>
                <a:defRPr/>
              </a:pPr>
              <a:t>‹#›</a:t>
            </a:fld>
            <a:endParaRPr lang="ru-RU" altLang="ru-RU"/>
          </a:p>
        </p:txBody>
      </p:sp>
    </p:spTree>
    <p:extLst>
      <p:ext uri="{BB962C8B-B14F-4D97-AF65-F5344CB8AC3E}">
        <p14:creationId xmlns:p14="http://schemas.microsoft.com/office/powerpoint/2010/main" val="975517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7" name="Прямая соединительная линия 6"/>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29" name="Заголовок 28"/>
          <p:cNvSpPr>
            <a:spLocks noGrp="1"/>
          </p:cNvSpPr>
          <p:nvPr>
            <p:ph type="title"/>
          </p:nvPr>
        </p:nvSpPr>
        <p:spPr>
          <a:xfrm>
            <a:off x="304800" y="5410200"/>
            <a:ext cx="8610600" cy="882650"/>
          </a:xfrm>
        </p:spPr>
        <p:txBody>
          <a:bodyPr/>
          <a:lstStyle>
            <a:lvl1pPr>
              <a:defRPr/>
            </a:lvl1pPr>
          </a:lstStyle>
          <a:p>
            <a:r>
              <a:rPr lang="ru-RU" smtClean="0"/>
              <a:t>Образец заголовка</a:t>
            </a:r>
            <a:endParaRPr lang="en-US"/>
          </a:p>
        </p:txBody>
      </p:sp>
      <p:sp>
        <p:nvSpPr>
          <p:cNvPr id="13" name="Текст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25" name="Текст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4" name="Объект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28" name="Объект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8" name="Дата 9"/>
          <p:cNvSpPr>
            <a:spLocks noGrp="1"/>
          </p:cNvSpPr>
          <p:nvPr>
            <p:ph type="dt" sz="half" idx="10"/>
          </p:nvPr>
        </p:nvSpPr>
        <p:spPr/>
        <p:txBody>
          <a:bodyPr/>
          <a:lstStyle>
            <a:lvl1pPr>
              <a:defRPr/>
            </a:lvl1pPr>
          </a:lstStyle>
          <a:p>
            <a:pPr>
              <a:defRPr/>
            </a:pPr>
            <a:endParaRPr lang="ru-RU"/>
          </a:p>
        </p:txBody>
      </p:sp>
      <p:sp>
        <p:nvSpPr>
          <p:cNvPr id="9" name="Нижний колонтитул 5"/>
          <p:cNvSpPr>
            <a:spLocks noGrp="1"/>
          </p:cNvSpPr>
          <p:nvPr>
            <p:ph type="ftr" sz="quarter" idx="11"/>
          </p:nvPr>
        </p:nvSpPr>
        <p:spPr/>
        <p:txBody>
          <a:bodyPr/>
          <a:lstStyle>
            <a:lvl1pPr>
              <a:defRPr/>
            </a:lvl1pPr>
          </a:lstStyle>
          <a:p>
            <a:pPr>
              <a:defRPr/>
            </a:pPr>
            <a:endParaRPr lang="ru-RU"/>
          </a:p>
        </p:txBody>
      </p:sp>
      <p:sp>
        <p:nvSpPr>
          <p:cNvPr id="10" name="Номер слайда 6"/>
          <p:cNvSpPr>
            <a:spLocks noGrp="1"/>
          </p:cNvSpPr>
          <p:nvPr>
            <p:ph type="sldNum" sz="quarter" idx="12"/>
          </p:nvPr>
        </p:nvSpPr>
        <p:spPr>
          <a:xfrm>
            <a:off x="8229600" y="6477000"/>
            <a:ext cx="762000" cy="247650"/>
          </a:xfrm>
        </p:spPr>
        <p:txBody>
          <a:bodyPr/>
          <a:lstStyle>
            <a:lvl1pPr>
              <a:defRPr smtClean="0"/>
            </a:lvl1pPr>
          </a:lstStyle>
          <a:p>
            <a:pPr>
              <a:defRPr/>
            </a:pPr>
            <a:fld id="{AD75D432-5A04-4B03-9554-228B6E22E4F2}" type="slidenum">
              <a:rPr lang="ru-RU" altLang="ru-RU"/>
              <a:pPr>
                <a:defRPr/>
              </a:pPr>
              <a:t>‹#›</a:t>
            </a:fld>
            <a:endParaRPr lang="ru-RU" altLang="ru-RU"/>
          </a:p>
        </p:txBody>
      </p:sp>
    </p:spTree>
    <p:extLst>
      <p:ext uri="{BB962C8B-B14F-4D97-AF65-F5344CB8AC3E}">
        <p14:creationId xmlns:p14="http://schemas.microsoft.com/office/powerpoint/2010/main" val="2300081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30" name="Заголовок 29"/>
          <p:cNvSpPr>
            <a:spLocks noGrp="1"/>
          </p:cNvSpPr>
          <p:nvPr>
            <p:ph type="title"/>
          </p:nvPr>
        </p:nvSpPr>
        <p:spPr>
          <a:xfrm>
            <a:off x="301752" y="457200"/>
            <a:ext cx="8686800" cy="841248"/>
          </a:xfrm>
        </p:spPr>
        <p:txBody>
          <a:bodyPr/>
          <a:lstStyle/>
          <a:p>
            <a:r>
              <a:rPr lang="ru-RU" smtClean="0"/>
              <a:t>Образец заголовка</a:t>
            </a:r>
            <a:endParaRPr lang="en-US"/>
          </a:p>
        </p:txBody>
      </p:sp>
      <p:sp>
        <p:nvSpPr>
          <p:cNvPr id="3" name="Дата 10"/>
          <p:cNvSpPr>
            <a:spLocks noGrp="1"/>
          </p:cNvSpPr>
          <p:nvPr>
            <p:ph type="dt" sz="half" idx="10"/>
          </p:nvPr>
        </p:nvSpPr>
        <p:spPr/>
        <p:txBody>
          <a:bodyPr/>
          <a:lstStyle>
            <a:lvl1pPr>
              <a:defRPr/>
            </a:lvl1pPr>
          </a:lstStyle>
          <a:p>
            <a:pPr>
              <a:defRPr/>
            </a:pPr>
            <a:endParaRPr lang="ru-RU"/>
          </a:p>
        </p:txBody>
      </p:sp>
      <p:sp>
        <p:nvSpPr>
          <p:cNvPr id="4" name="Нижний колонтитул 27"/>
          <p:cNvSpPr>
            <a:spLocks noGrp="1"/>
          </p:cNvSpPr>
          <p:nvPr>
            <p:ph type="ftr" sz="quarter" idx="11"/>
          </p:nvPr>
        </p:nvSpPr>
        <p:spPr/>
        <p:txBody>
          <a:bodyPr/>
          <a:lstStyle>
            <a:lvl1pPr>
              <a:defRPr/>
            </a:lvl1pPr>
          </a:lstStyle>
          <a:p>
            <a:pPr>
              <a:defRPr/>
            </a:pPr>
            <a:endParaRPr lang="ru-RU"/>
          </a:p>
        </p:txBody>
      </p:sp>
      <p:sp>
        <p:nvSpPr>
          <p:cNvPr id="5" name="Номер слайда 4"/>
          <p:cNvSpPr>
            <a:spLocks noGrp="1"/>
          </p:cNvSpPr>
          <p:nvPr>
            <p:ph type="sldNum" sz="quarter" idx="12"/>
          </p:nvPr>
        </p:nvSpPr>
        <p:spPr/>
        <p:txBody>
          <a:bodyPr/>
          <a:lstStyle>
            <a:lvl1pPr>
              <a:defRPr/>
            </a:lvl1pPr>
          </a:lstStyle>
          <a:p>
            <a:pPr>
              <a:defRPr/>
            </a:pPr>
            <a:fld id="{F16B3F65-488B-4FB2-B95B-9979AA472976}" type="slidenum">
              <a:rPr lang="ru-RU" altLang="ru-RU"/>
              <a:pPr>
                <a:defRPr/>
              </a:pPr>
              <a:t>‹#›</a:t>
            </a:fld>
            <a:endParaRPr lang="ru-RU" altLang="ru-RU"/>
          </a:p>
        </p:txBody>
      </p:sp>
    </p:spTree>
    <p:extLst>
      <p:ext uri="{BB962C8B-B14F-4D97-AF65-F5344CB8AC3E}">
        <p14:creationId xmlns:p14="http://schemas.microsoft.com/office/powerpoint/2010/main" val="2462326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Дата 2"/>
          <p:cNvSpPr>
            <a:spLocks noGrp="1"/>
          </p:cNvSpPr>
          <p:nvPr>
            <p:ph type="dt" sz="half" idx="10"/>
          </p:nvPr>
        </p:nvSpPr>
        <p:spPr/>
        <p:txBody>
          <a:bodyPr/>
          <a:lstStyle>
            <a:lvl1pPr>
              <a:defRPr/>
            </a:lvl1pPr>
          </a:lstStyle>
          <a:p>
            <a:pPr>
              <a:defRPr/>
            </a:pPr>
            <a:endParaRPr lang="ru-RU"/>
          </a:p>
        </p:txBody>
      </p:sp>
      <p:sp>
        <p:nvSpPr>
          <p:cNvPr id="3" name="Нижний колонтитул 23"/>
          <p:cNvSpPr>
            <a:spLocks noGrp="1"/>
          </p:cNvSpPr>
          <p:nvPr>
            <p:ph type="ftr" sz="quarter" idx="11"/>
          </p:nvPr>
        </p:nvSpPr>
        <p:spPr/>
        <p:txBody>
          <a:bodyPr/>
          <a:lstStyle>
            <a:lvl1pPr>
              <a:defRPr/>
            </a:lvl1pPr>
          </a:lstStyle>
          <a:p>
            <a:pPr>
              <a:defRPr/>
            </a:pPr>
            <a:endParaRPr lang="ru-RU"/>
          </a:p>
        </p:txBody>
      </p:sp>
      <p:sp>
        <p:nvSpPr>
          <p:cNvPr id="4" name="Номер слайда 6"/>
          <p:cNvSpPr>
            <a:spLocks noGrp="1"/>
          </p:cNvSpPr>
          <p:nvPr>
            <p:ph type="sldNum" sz="quarter" idx="12"/>
          </p:nvPr>
        </p:nvSpPr>
        <p:spPr/>
        <p:txBody>
          <a:bodyPr/>
          <a:lstStyle>
            <a:lvl1pPr>
              <a:defRPr smtClean="0"/>
            </a:lvl1pPr>
          </a:lstStyle>
          <a:p>
            <a:pPr>
              <a:defRPr/>
            </a:pPr>
            <a:fld id="{B40D1B50-3525-41BF-9EDF-96EFAE1C10E0}" type="slidenum">
              <a:rPr lang="ru-RU" altLang="ru-RU"/>
              <a:pPr>
                <a:defRPr/>
              </a:pPr>
              <a:t>‹#›</a:t>
            </a:fld>
            <a:endParaRPr lang="ru-RU" altLang="ru-RU"/>
          </a:p>
        </p:txBody>
      </p:sp>
    </p:spTree>
    <p:extLst>
      <p:ext uri="{BB962C8B-B14F-4D97-AF65-F5344CB8AC3E}">
        <p14:creationId xmlns:p14="http://schemas.microsoft.com/office/powerpoint/2010/main" val="3738728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5" name="Прямая соединительная линия 4"/>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12" name="Заголовок 11"/>
          <p:cNvSpPr>
            <a:spLocks noGrp="1"/>
          </p:cNvSpPr>
          <p:nvPr>
            <p:ph type="title"/>
          </p:nvPr>
        </p:nvSpPr>
        <p:spPr>
          <a:xfrm>
            <a:off x="457200" y="5486400"/>
            <a:ext cx="8458200" cy="520700"/>
          </a:xfrm>
        </p:spPr>
        <p:txBody>
          <a:bodyPr/>
          <a:lstStyle>
            <a:lvl1pPr algn="l">
              <a:buNone/>
              <a:defRPr sz="2000" b="1"/>
            </a:lvl1pPr>
          </a:lstStyle>
          <a:p>
            <a:r>
              <a:rPr lang="ru-RU" smtClean="0"/>
              <a:t>Образец заголовка</a:t>
            </a:r>
            <a:endParaRPr lang="en-US"/>
          </a:p>
        </p:txBody>
      </p:sp>
      <p:sp>
        <p:nvSpPr>
          <p:cNvPr id="26" name="Текст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ru-RU" smtClean="0"/>
              <a:t>Образец текста</a:t>
            </a:r>
          </a:p>
        </p:txBody>
      </p:sp>
      <p:sp>
        <p:nvSpPr>
          <p:cNvPr id="14" name="Объект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6" name="Дата 24"/>
          <p:cNvSpPr>
            <a:spLocks noGrp="1"/>
          </p:cNvSpPr>
          <p:nvPr>
            <p:ph type="dt" sz="half" idx="10"/>
          </p:nvPr>
        </p:nvSpPr>
        <p:spPr/>
        <p:txBody>
          <a:bodyPr/>
          <a:lstStyle>
            <a:lvl1pPr>
              <a:defRPr/>
            </a:lvl1pPr>
          </a:lstStyle>
          <a:p>
            <a:pPr>
              <a:defRPr/>
            </a:pPr>
            <a:endParaRPr lang="ru-RU"/>
          </a:p>
        </p:txBody>
      </p:sp>
      <p:sp>
        <p:nvSpPr>
          <p:cNvPr id="7" name="Нижний колонтитул 28"/>
          <p:cNvSpPr>
            <a:spLocks noGrp="1"/>
          </p:cNvSpPr>
          <p:nvPr>
            <p:ph type="ftr" sz="quarter" idx="11"/>
          </p:nvPr>
        </p:nvSpPr>
        <p:spPr/>
        <p:txBody>
          <a:bodyPr/>
          <a:lstStyle>
            <a:lvl1pPr>
              <a:defRPr/>
            </a:lvl1pPr>
          </a:lstStyle>
          <a:p>
            <a:pPr>
              <a:defRPr/>
            </a:pPr>
            <a:endParaRPr lang="ru-RU"/>
          </a:p>
        </p:txBody>
      </p:sp>
      <p:sp>
        <p:nvSpPr>
          <p:cNvPr id="8" name="Номер слайда 6"/>
          <p:cNvSpPr>
            <a:spLocks noGrp="1"/>
          </p:cNvSpPr>
          <p:nvPr>
            <p:ph type="sldNum" sz="quarter" idx="12"/>
          </p:nvPr>
        </p:nvSpPr>
        <p:spPr/>
        <p:txBody>
          <a:bodyPr/>
          <a:lstStyle>
            <a:lvl1pPr>
              <a:defRPr smtClean="0"/>
            </a:lvl1pPr>
          </a:lstStyle>
          <a:p>
            <a:pPr>
              <a:defRPr/>
            </a:pPr>
            <a:fld id="{107F9B9A-5C56-42DE-A8B7-B553D95105A1}" type="slidenum">
              <a:rPr lang="ru-RU" altLang="ru-RU"/>
              <a:pPr>
                <a:defRPr/>
              </a:pPr>
              <a:t>‹#›</a:t>
            </a:fld>
            <a:endParaRPr lang="ru-RU" altLang="ru-RU"/>
          </a:p>
        </p:txBody>
      </p:sp>
    </p:spTree>
    <p:extLst>
      <p:ext uri="{BB962C8B-B14F-4D97-AF65-F5344CB8AC3E}">
        <p14:creationId xmlns:p14="http://schemas.microsoft.com/office/powerpoint/2010/main" val="3036258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3" name="Рисунок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ru-RU" noProof="0" smtClean="0"/>
              <a:t>Вставка рисунка</a:t>
            </a:r>
            <a:endParaRPr lang="en-US" noProof="0" dirty="0"/>
          </a:p>
        </p:txBody>
      </p:sp>
      <p:sp>
        <p:nvSpPr>
          <p:cNvPr id="17" name="Заголовок 16"/>
          <p:cNvSpPr>
            <a:spLocks noGrp="1"/>
          </p:cNvSpPr>
          <p:nvPr>
            <p:ph type="title"/>
          </p:nvPr>
        </p:nvSpPr>
        <p:spPr>
          <a:xfrm>
            <a:off x="381000" y="4993760"/>
            <a:ext cx="5867400" cy="522288"/>
          </a:xfrm>
        </p:spPr>
        <p:txBody>
          <a:bodyPr/>
          <a:lstStyle>
            <a:lvl1pPr algn="l">
              <a:buNone/>
              <a:defRPr sz="2000" b="1"/>
            </a:lvl1pPr>
          </a:lstStyle>
          <a:p>
            <a:r>
              <a:rPr lang="ru-RU" smtClean="0"/>
              <a:t>Образец заголовка</a:t>
            </a:r>
            <a:endParaRPr lang="en-US"/>
          </a:p>
        </p:txBody>
      </p:sp>
      <p:sp>
        <p:nvSpPr>
          <p:cNvPr id="26" name="Текст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ru-RU" smtClean="0"/>
              <a:t>Образец текста</a:t>
            </a:r>
          </a:p>
        </p:txBody>
      </p:sp>
      <p:sp>
        <p:nvSpPr>
          <p:cNvPr id="5" name="Дата 6"/>
          <p:cNvSpPr>
            <a:spLocks noGrp="1"/>
          </p:cNvSpPr>
          <p:nvPr>
            <p:ph type="dt" sz="half" idx="10"/>
          </p:nvPr>
        </p:nvSpPr>
        <p:spPr/>
        <p:txBody>
          <a:bodyPr/>
          <a:lstStyle>
            <a:lvl1pPr>
              <a:defRPr/>
            </a:lvl1pPr>
          </a:lstStyle>
          <a:p>
            <a:pPr>
              <a:defRPr/>
            </a:pPr>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30"/>
          <p:cNvSpPr>
            <a:spLocks noGrp="1"/>
          </p:cNvSpPr>
          <p:nvPr>
            <p:ph type="sldNum" sz="quarter" idx="12"/>
          </p:nvPr>
        </p:nvSpPr>
        <p:spPr/>
        <p:txBody>
          <a:bodyPr/>
          <a:lstStyle>
            <a:lvl1pPr>
              <a:defRPr smtClean="0"/>
            </a:lvl1pPr>
          </a:lstStyle>
          <a:p>
            <a:pPr>
              <a:defRPr/>
            </a:pPr>
            <a:fld id="{2BAE8E77-4D03-4E95-BD4C-05E49AE85744}" type="slidenum">
              <a:rPr lang="ru-RU" altLang="ru-RU"/>
              <a:pPr>
                <a:defRPr/>
              </a:pPr>
              <a:t>‹#›</a:t>
            </a:fld>
            <a:endParaRPr lang="ru-RU" altLang="ru-RU"/>
          </a:p>
        </p:txBody>
      </p:sp>
    </p:spTree>
    <p:extLst>
      <p:ext uri="{BB962C8B-B14F-4D97-AF65-F5344CB8AC3E}">
        <p14:creationId xmlns:p14="http://schemas.microsoft.com/office/powerpoint/2010/main" val="3308654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Прямая соединительная линия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1029" name="Текст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endParaRPr lang="en-US" altLang="ru-RU" smtClean="0"/>
          </a:p>
        </p:txBody>
      </p:sp>
      <p:sp>
        <p:nvSpPr>
          <p:cNvPr id="11" name="Дата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latin typeface="Arial" charset="0"/>
              </a:defRPr>
            </a:lvl1pPr>
          </a:lstStyle>
          <a:p>
            <a:pPr>
              <a:defRPr/>
            </a:pPr>
            <a:endParaRPr lang="ru-RU"/>
          </a:p>
        </p:txBody>
      </p:sp>
      <p:sp>
        <p:nvSpPr>
          <p:cNvPr id="28" name="Нижний колонтитул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latin typeface="Arial" charset="0"/>
              </a:defRPr>
            </a:lvl1pPr>
          </a:lstStyle>
          <a:p>
            <a:pPr>
              <a:defRPr/>
            </a:pPr>
            <a:endParaRPr lang="ru-RU"/>
          </a:p>
        </p:txBody>
      </p:sp>
      <p:sp>
        <p:nvSpPr>
          <p:cNvPr id="5" name="Номер слайда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solidFill>
                  <a:srgbClr val="D38E27"/>
                </a:solidFill>
              </a:defRPr>
            </a:lvl1pPr>
          </a:lstStyle>
          <a:p>
            <a:pPr>
              <a:defRPr/>
            </a:pPr>
            <a:fld id="{06876A77-1EC3-44DE-B307-315743CCDCB2}" type="slidenum">
              <a:rPr lang="ru-RU" altLang="ru-RU"/>
              <a:pPr>
                <a:defRPr/>
              </a:pPr>
              <a:t>‹#›</a:t>
            </a:fld>
            <a:endParaRPr lang="ru-RU" altLang="ru-RU"/>
          </a:p>
        </p:txBody>
      </p:sp>
      <p:sp>
        <p:nvSpPr>
          <p:cNvPr id="10" name="Заголовок 9"/>
          <p:cNvSpPr>
            <a:spLocks noGrp="1"/>
          </p:cNvSpPr>
          <p:nvPr>
            <p:ph type="title"/>
          </p:nvPr>
        </p:nvSpPr>
        <p:spPr>
          <a:xfrm>
            <a:off x="304800" y="457200"/>
            <a:ext cx="8686800" cy="838200"/>
          </a:xfrm>
          <a:prstGeom prst="rect">
            <a:avLst/>
          </a:prstGeom>
        </p:spPr>
        <p:txBody>
          <a:bodyPr vert="horz" anchor="ctr">
            <a:normAutofit/>
          </a:bodyPr>
          <a:lstStyle/>
          <a:p>
            <a:r>
              <a:rPr lang="ru-RU" smtClean="0"/>
              <a:t>Образец заголовка</a:t>
            </a:r>
            <a:endParaRPr lang="en-US"/>
          </a:p>
        </p:txBody>
      </p:sp>
      <p:sp>
        <p:nvSpPr>
          <p:cNvPr id="9" name="Прямая соединительная линия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eaLnBrk="1" hangingPunct="1">
              <a:defRPr/>
            </a:pPr>
            <a:endParaRPr lang="en-US">
              <a:latin typeface="Arial" charset="0"/>
            </a:endParaRPr>
          </a:p>
        </p:txBody>
      </p:sp>
      <p:sp>
        <p:nvSpPr>
          <p:cNvPr id="12" name="Прямая соединительная линия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eaLnBrk="1" hangingPunct="1">
              <a:defRPr/>
            </a:pPr>
            <a:endParaRPr lang="en-US">
              <a:latin typeface="Arial" charset="0"/>
            </a:endParaRPr>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86" r:id="rId4"/>
    <p:sldLayoutId id="2147483892" r:id="rId5"/>
    <p:sldLayoutId id="2147483887" r:id="rId6"/>
    <p:sldLayoutId id="2147483893" r:id="rId7"/>
    <p:sldLayoutId id="2147483894" r:id="rId8"/>
    <p:sldLayoutId id="2147483895" r:id="rId9"/>
    <p:sldLayoutId id="2147483888" r:id="rId10"/>
    <p:sldLayoutId id="2147483896" r:id="rId11"/>
  </p:sldLayoutIdLst>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p:titleStyle>
    <p:body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sz="20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hozir.org/vatanimiz-xalqlarining-ajnabiy-bosqinchilarga-qarshi-ozodlik-k.html" TargetMode="External"/><Relationship Id="rId2" Type="http://schemas.openxmlformats.org/officeDocument/2006/relationships/hyperlink" Target="http://hozir.org/orta-osiyo-xalqlarining-eron-ahamoniylariga-qarshi-ozodlik-kur.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hozir.org/tashqi-reklamani-joylashtirish-uchun-ruhsat-guvohnomasini-beri.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hozir.org/1-orta-asrlar-tarixi-qaysi-asrlarni-oz-ichiga-oladi-a-v-xi-asr.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hozir.org/abu-ali-ibn-sino-v2.html" TargetMode="External"/><Relationship Id="rId2" Type="http://schemas.openxmlformats.org/officeDocument/2006/relationships/hyperlink" Target="http://hozir.org/xalqaro-ishlab-chiqarish.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hozir.org/fizik-bilimdon-tanlovining-senareysi.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hozir.org/umumiy-harbiy-majburiyat-va-harbiy-xizmat.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hozir.org/shodiyona-qoshigi-sadolari-ostida-raqs-ijro-etiladi-songida-da.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 name="Rectangle 9"/>
          <p:cNvSpPr>
            <a:spLocks noGrp="1" noChangeArrowheads="1"/>
          </p:cNvSpPr>
          <p:nvPr>
            <p:ph type="body" idx="4294967295"/>
          </p:nvPr>
        </p:nvSpPr>
        <p:spPr>
          <a:xfrm>
            <a:off x="0" y="260350"/>
            <a:ext cx="9144000" cy="6597650"/>
          </a:xfrm>
        </p:spPr>
        <p:txBody>
          <a:bodyPr/>
          <a:lstStyle/>
          <a:p>
            <a:pPr algn="ctr" eaLnBrk="1" hangingPunct="1">
              <a:lnSpc>
                <a:spcPct val="80000"/>
              </a:lnSpc>
              <a:buFont typeface="Wingdings" panose="05000000000000000000" pitchFamily="2" charset="2"/>
              <a:buNone/>
            </a:pPr>
            <a:endParaRPr lang="uz-Cyrl-UZ" altLang="ru-RU" sz="1800" b="1" dirty="0" smtClean="0">
              <a:solidFill>
                <a:srgbClr val="00FF00"/>
              </a:solidFill>
              <a:latin typeface="Times New Roman" panose="02020603050405020304" pitchFamily="18" charset="0"/>
              <a:cs typeface="Times New Roman" panose="02020603050405020304" pitchFamily="18" charset="0"/>
            </a:endParaRPr>
          </a:p>
          <a:p>
            <a:pPr algn="ctr" eaLnBrk="1" hangingPunct="1">
              <a:buFont typeface="Wingdings 2" panose="05020102010507070707" pitchFamily="18" charset="2"/>
              <a:buNone/>
            </a:pPr>
            <a:endParaRPr lang="uz-Cyrl-UZ" altLang="ru-RU" sz="1600" b="1" dirty="0" smtClean="0">
              <a:solidFill>
                <a:srgbClr val="FFFFFF"/>
              </a:solidFill>
            </a:endParaRPr>
          </a:p>
          <a:p>
            <a:pPr algn="just" eaLnBrk="1" hangingPunct="1">
              <a:buNone/>
            </a:pPr>
            <a:r>
              <a:rPr lang="en-US" altLang="ru-RU" sz="5400" b="1" dirty="0" smtClean="0">
                <a:solidFill>
                  <a:srgbClr val="FF0000"/>
                </a:solidFill>
              </a:rPr>
              <a:t>5.1.-ma’ruza: </a:t>
            </a:r>
            <a:r>
              <a:rPr lang="en-US" altLang="ru-RU" sz="5400" b="1" dirty="0" err="1" smtClean="0">
                <a:solidFill>
                  <a:srgbClr val="FF0000"/>
                </a:solidFill>
              </a:rPr>
              <a:t>Arablarning</a:t>
            </a:r>
            <a:r>
              <a:rPr lang="en-US" altLang="ru-RU" sz="5400" b="1" dirty="0" smtClean="0">
                <a:solidFill>
                  <a:srgbClr val="FF0000"/>
                </a:solidFill>
              </a:rPr>
              <a:t> </a:t>
            </a:r>
            <a:r>
              <a:rPr lang="en-US" altLang="ru-RU" sz="5400" b="1" dirty="0" err="1" smtClean="0">
                <a:solidFill>
                  <a:srgbClr val="FF0000"/>
                </a:solidFill>
              </a:rPr>
              <a:t>O’rta</a:t>
            </a:r>
            <a:r>
              <a:rPr lang="en-US" altLang="ru-RU" sz="5400" b="1" dirty="0" smtClean="0">
                <a:solidFill>
                  <a:srgbClr val="FF0000"/>
                </a:solidFill>
              </a:rPr>
              <a:t> </a:t>
            </a:r>
            <a:r>
              <a:rPr lang="en-US" altLang="ru-RU" sz="5400" b="1" dirty="0" err="1" smtClean="0">
                <a:solidFill>
                  <a:srgbClr val="FF0000"/>
                </a:solidFill>
              </a:rPr>
              <a:t>Osiyoni</a:t>
            </a:r>
            <a:r>
              <a:rPr lang="en-US" altLang="ru-RU" sz="5400" b="1" dirty="0" smtClean="0">
                <a:solidFill>
                  <a:srgbClr val="FF0000"/>
                </a:solidFill>
              </a:rPr>
              <a:t> </a:t>
            </a:r>
            <a:r>
              <a:rPr lang="en-US" altLang="ru-RU" sz="5400" b="1" dirty="0" err="1" smtClean="0">
                <a:solidFill>
                  <a:srgbClr val="FF0000"/>
                </a:solidFill>
              </a:rPr>
              <a:t>istilo</a:t>
            </a:r>
            <a:r>
              <a:rPr lang="en-US" altLang="ru-RU" sz="5400" b="1" dirty="0" smtClean="0">
                <a:solidFill>
                  <a:srgbClr val="FF0000"/>
                </a:solidFill>
              </a:rPr>
              <a:t> </a:t>
            </a:r>
            <a:r>
              <a:rPr lang="en-US" altLang="ru-RU" sz="5400" b="1" dirty="0" err="1" smtClean="0">
                <a:solidFill>
                  <a:srgbClr val="FF0000"/>
                </a:solidFill>
              </a:rPr>
              <a:t>etishi</a:t>
            </a:r>
            <a:r>
              <a:rPr lang="en-US" altLang="ru-RU" sz="5400" b="1" dirty="0" smtClean="0">
                <a:solidFill>
                  <a:srgbClr val="FF0000"/>
                </a:solidFill>
              </a:rPr>
              <a:t> </a:t>
            </a:r>
            <a:r>
              <a:rPr lang="en-US" altLang="ru-RU" sz="5400" b="1" dirty="0" err="1" smtClean="0">
                <a:solidFill>
                  <a:srgbClr val="FF0000"/>
                </a:solidFill>
              </a:rPr>
              <a:t>va</a:t>
            </a:r>
            <a:r>
              <a:rPr lang="en-US" altLang="ru-RU" sz="5400" b="1" dirty="0" smtClean="0">
                <a:solidFill>
                  <a:srgbClr val="FF0000"/>
                </a:solidFill>
              </a:rPr>
              <a:t> </a:t>
            </a:r>
            <a:r>
              <a:rPr lang="en-US" altLang="ru-RU" sz="5400" b="1" dirty="0" err="1" smtClean="0">
                <a:solidFill>
                  <a:srgbClr val="FF0000"/>
                </a:solidFill>
              </a:rPr>
              <a:t>ularning</a:t>
            </a:r>
            <a:r>
              <a:rPr lang="en-US" altLang="ru-RU" sz="5400" b="1" dirty="0" smtClean="0">
                <a:solidFill>
                  <a:srgbClr val="FF0000"/>
                </a:solidFill>
              </a:rPr>
              <a:t> </a:t>
            </a:r>
            <a:r>
              <a:rPr lang="en-US" altLang="ru-RU" sz="5400" b="1" dirty="0" err="1" smtClean="0">
                <a:solidFill>
                  <a:srgbClr val="FF0000"/>
                </a:solidFill>
              </a:rPr>
              <a:t>Movaraunnahrdagi</a:t>
            </a:r>
            <a:r>
              <a:rPr lang="en-US" altLang="ru-RU" sz="5400" b="1" dirty="0" smtClean="0">
                <a:solidFill>
                  <a:srgbClr val="FF0000"/>
                </a:solidFill>
              </a:rPr>
              <a:t> </a:t>
            </a:r>
            <a:r>
              <a:rPr lang="en-US" altLang="ru-RU" sz="5400" b="1" dirty="0" err="1" smtClean="0">
                <a:solidFill>
                  <a:srgbClr val="FF0000"/>
                </a:solidFill>
              </a:rPr>
              <a:t>boshqaruvi</a:t>
            </a:r>
            <a:r>
              <a:rPr lang="en-US" altLang="ru-RU" sz="5400" b="1" dirty="0" smtClean="0">
                <a:solidFill>
                  <a:srgbClr val="FF0000"/>
                </a:solidFill>
              </a:rPr>
              <a:t>: </a:t>
            </a:r>
            <a:r>
              <a:rPr lang="en-US" altLang="ru-RU" sz="5400" b="1" dirty="0" err="1" smtClean="0">
                <a:solidFill>
                  <a:srgbClr val="FF0000"/>
                </a:solidFill>
              </a:rPr>
              <a:t>ijtimoiy-siyosiy</a:t>
            </a:r>
            <a:r>
              <a:rPr lang="en-US" altLang="ru-RU" sz="5400" b="1" dirty="0" smtClean="0">
                <a:solidFill>
                  <a:srgbClr val="FF0000"/>
                </a:solidFill>
              </a:rPr>
              <a:t>                                  </a:t>
            </a:r>
            <a:r>
              <a:rPr lang="en-US" altLang="ru-RU" sz="5400" b="1" dirty="0" err="1" smtClean="0">
                <a:solidFill>
                  <a:srgbClr val="FF0000"/>
                </a:solidFill>
              </a:rPr>
              <a:t>jarayonlar</a:t>
            </a:r>
            <a:r>
              <a:rPr lang="uz-Cyrl-UZ" altLang="ru-RU" sz="1600" b="1" dirty="0" smtClean="0"/>
              <a:t>   </a:t>
            </a:r>
            <a:r>
              <a:rPr lang="uz-Cyrl-UZ" altLang="ru-RU" sz="1600" b="1" dirty="0" smtClean="0"/>
              <a:t>					</a:t>
            </a:r>
            <a:r>
              <a:rPr lang="uz-Cyrl-UZ" altLang="ru-RU" sz="1400" b="1" dirty="0" smtClean="0"/>
              <a:t/>
            </a:r>
            <a:br>
              <a:rPr lang="uz-Cyrl-UZ" altLang="ru-RU" sz="1400" b="1" dirty="0" smtClean="0"/>
            </a:br>
            <a:endParaRPr lang="en-US" altLang="ru-RU" sz="1400" b="1" dirty="0" smtClean="0"/>
          </a:p>
          <a:p>
            <a:pPr algn="ctr" eaLnBrk="1" hangingPunct="1">
              <a:buFont typeface="Wingdings 2" panose="05020102010507070707" pitchFamily="18" charset="2"/>
              <a:buNone/>
            </a:pPr>
            <a:endParaRPr lang="en-US" altLang="ru-RU" sz="1400" b="1" dirty="0" smtClean="0"/>
          </a:p>
          <a:p>
            <a:pPr algn="ctr" eaLnBrk="1" hangingPunct="1">
              <a:buFont typeface="Wingdings 2" panose="05020102010507070707" pitchFamily="18" charset="2"/>
              <a:buNone/>
            </a:pPr>
            <a:endParaRPr lang="en-US" altLang="ru-RU" sz="1400" b="1" dirty="0" smtClean="0"/>
          </a:p>
          <a:p>
            <a:pPr algn="ctr" eaLnBrk="1" hangingPunct="1">
              <a:buFont typeface="Wingdings 2" panose="05020102010507070707" pitchFamily="18" charset="2"/>
              <a:buNone/>
            </a:pPr>
            <a:endParaRPr lang="en-US" altLang="ru-RU" sz="1400" b="1" dirty="0" smtClean="0"/>
          </a:p>
          <a:p>
            <a:pPr algn="ctr" eaLnBrk="1" hangingPunct="1">
              <a:buFont typeface="Wingdings 2" panose="05020102010507070707" pitchFamily="18" charset="2"/>
              <a:buNone/>
            </a:pPr>
            <a:endParaRPr lang="en-US" altLang="ru-RU" sz="1400" b="1" dirty="0" smtClean="0"/>
          </a:p>
          <a:p>
            <a:pPr algn="ctr" eaLnBrk="1" hangingPunct="1">
              <a:buFont typeface="Wingdings 2" panose="05020102010507070707" pitchFamily="18" charset="2"/>
              <a:buNone/>
            </a:pPr>
            <a:endParaRPr lang="en-US" altLang="ru-RU" sz="1400" b="1" dirty="0" smtClean="0"/>
          </a:p>
          <a:p>
            <a:pPr algn="ctr" eaLnBrk="1" hangingPunct="1">
              <a:buFont typeface="Wingdings 2" panose="05020102010507070707" pitchFamily="18" charset="2"/>
              <a:buNone/>
            </a:pPr>
            <a:endParaRPr lang="en-US" altLang="ru-RU" sz="1400" b="1" dirty="0" smtClean="0"/>
          </a:p>
          <a:p>
            <a:pPr algn="ctr" eaLnBrk="1" hangingPunct="1">
              <a:buFont typeface="Wingdings 2" panose="05020102010507070707" pitchFamily="18" charset="2"/>
              <a:buNone/>
            </a:pPr>
            <a:endParaRPr lang="en-US" altLang="ru-RU" sz="1400" b="1" dirty="0" smtClean="0"/>
          </a:p>
          <a:p>
            <a:pPr algn="ctr" eaLnBrk="1" hangingPunct="1">
              <a:buFont typeface="Wingdings 2" panose="05020102010507070707" pitchFamily="18" charset="2"/>
              <a:buNone/>
            </a:pPr>
            <a:endParaRPr lang="en-US" altLang="ru-RU" sz="1400" b="1" dirty="0" smtClean="0"/>
          </a:p>
          <a:p>
            <a:pPr algn="ctr" eaLnBrk="1" hangingPunct="1">
              <a:buFont typeface="Wingdings 2" panose="05020102010507070707" pitchFamily="18" charset="2"/>
              <a:buNone/>
            </a:pPr>
            <a:r>
              <a:rPr lang="en-US" altLang="ru-RU" b="1" dirty="0" err="1" smtClean="0"/>
              <a:t>Ma’ruzachi</a:t>
            </a:r>
            <a:r>
              <a:rPr lang="en-US" altLang="ru-RU" b="1" dirty="0" smtClean="0"/>
              <a:t>: </a:t>
            </a:r>
            <a:r>
              <a:rPr lang="uz-Cyrl-UZ" altLang="ru-RU" b="1" dirty="0" smtClean="0"/>
              <a:t> </a:t>
            </a:r>
            <a:r>
              <a:rPr lang="uz-Cyrl-UZ" altLang="ru-RU" b="1" dirty="0" smtClean="0">
                <a:solidFill>
                  <a:srgbClr val="FF0000"/>
                </a:solidFill>
                <a:latin typeface="Times New Roman" panose="02020603050405020304" pitchFamily="18" charset="0"/>
                <a:cs typeface="Times New Roman" panose="02020603050405020304" pitchFamily="18" charset="0"/>
              </a:rPr>
              <a:t> </a:t>
            </a:r>
            <a:r>
              <a:rPr lang="en-US" altLang="ru-RU" sz="3600" b="1" dirty="0" err="1" smtClean="0">
                <a:solidFill>
                  <a:srgbClr val="FF0000"/>
                </a:solidFill>
                <a:latin typeface="Times New Roman" panose="02020603050405020304" pitchFamily="18" charset="0"/>
                <a:cs typeface="Times New Roman" panose="02020603050405020304" pitchFamily="18" charset="0"/>
              </a:rPr>
              <a:t>Nazirov</a:t>
            </a:r>
            <a:r>
              <a:rPr lang="en-US" altLang="ru-RU" sz="3600" b="1" dirty="0" smtClean="0">
                <a:solidFill>
                  <a:srgbClr val="FF0000"/>
                </a:solidFill>
                <a:latin typeface="Times New Roman" panose="02020603050405020304" pitchFamily="18" charset="0"/>
                <a:cs typeface="Times New Roman" panose="02020603050405020304" pitchFamily="18" charset="0"/>
              </a:rPr>
              <a:t> </a:t>
            </a:r>
            <a:r>
              <a:rPr lang="en-US" altLang="ru-RU" sz="3600" b="1" dirty="0" err="1" smtClean="0">
                <a:solidFill>
                  <a:srgbClr val="FF0000"/>
                </a:solidFill>
                <a:latin typeface="Times New Roman" panose="02020603050405020304" pitchFamily="18" charset="0"/>
                <a:cs typeface="Times New Roman" panose="02020603050405020304" pitchFamily="18" charset="0"/>
              </a:rPr>
              <a:t>Baxtiyor</a:t>
            </a:r>
            <a:r>
              <a:rPr lang="en-US" altLang="ru-RU" sz="3600" b="1" dirty="0" smtClean="0">
                <a:solidFill>
                  <a:srgbClr val="FF0000"/>
                </a:solidFill>
                <a:latin typeface="Times New Roman" panose="02020603050405020304" pitchFamily="18" charset="0"/>
                <a:cs typeface="Times New Roman" panose="02020603050405020304" pitchFamily="18" charset="0"/>
              </a:rPr>
              <a:t> </a:t>
            </a:r>
            <a:r>
              <a:rPr lang="en-US" altLang="ru-RU" sz="3600" b="1" dirty="0" err="1" smtClean="0">
                <a:solidFill>
                  <a:srgbClr val="FF0000"/>
                </a:solidFill>
                <a:latin typeface="Times New Roman" panose="02020603050405020304" pitchFamily="18" charset="0"/>
                <a:cs typeface="Times New Roman" panose="02020603050405020304" pitchFamily="18" charset="0"/>
              </a:rPr>
              <a:t>Safarovich</a:t>
            </a:r>
            <a:endParaRPr lang="ru-RU" altLang="ru-RU" sz="3600" b="1" dirty="0" smtClean="0"/>
          </a:p>
        </p:txBody>
      </p:sp>
    </p:spTree>
  </p:cSld>
  <p:clrMapOvr>
    <a:masterClrMapping/>
  </p:clrMapOvr>
  <p:transition spd="slow" advTm="8390">
    <p:pull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57">
                                            <p:txEl>
                                              <p:pRg st="2" end="2"/>
                                            </p:txEl>
                                          </p:spTgt>
                                        </p:tgtEl>
                                        <p:attrNameLst>
                                          <p:attrName>style.visibility</p:attrName>
                                        </p:attrNameLst>
                                      </p:cBhvr>
                                      <p:to>
                                        <p:strVal val="visible"/>
                                      </p:to>
                                    </p:set>
                                    <p:animEffect transition="in" filter="barn(inVertical)">
                                      <p:cBhvr>
                                        <p:cTn id="7" dur="500"/>
                                        <p:tgtEl>
                                          <p:spTgt spid="205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057">
                                            <p:txEl>
                                              <p:pRg st="11" end="11"/>
                                            </p:txEl>
                                          </p:spTgt>
                                        </p:tgtEl>
                                        <p:attrNameLst>
                                          <p:attrName>style.visibility</p:attrName>
                                        </p:attrNameLst>
                                      </p:cBhvr>
                                      <p:to>
                                        <p:strVal val="visible"/>
                                      </p:to>
                                    </p:set>
                                    <p:animEffect transition="in" filter="barn(inVertical)">
                                      <p:cBhvr>
                                        <p:cTn id="12" dur="500"/>
                                        <p:tgtEl>
                                          <p:spTgt spid="205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431800" algn="just" defTabSz="914400" rtl="0" eaLnBrk="1" fontAlgn="base" latinLnBrk="0" hangingPunct="1">
              <a:lnSpc>
                <a:spcPct val="100000"/>
              </a:lnSpc>
              <a:spcBef>
                <a:spcPct val="0"/>
              </a:spcBef>
              <a:spcAft>
                <a:spcPct val="0"/>
              </a:spcAft>
              <a:buClrTx/>
              <a:buSzTx/>
              <a:buFontTx/>
              <a:buNone/>
              <a:tabLst/>
              <a:defRPr/>
            </a:pPr>
            <a:endParaRPr kumimoji="0" lang="uz-Cyrl-UZ" altLang="ru-RU" sz="24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431800" algn="just" defTabSz="914400" rtl="0" eaLnBrk="1" fontAlgn="base" latinLnBrk="0" hangingPunct="1">
              <a:lnSpc>
                <a:spcPct val="100000"/>
              </a:lnSpc>
              <a:spcBef>
                <a:spcPct val="0"/>
              </a:spcBef>
              <a:spcAft>
                <a:spcPct val="0"/>
              </a:spcAft>
              <a:buClrTx/>
              <a:buSzTx/>
              <a:buFontTx/>
              <a:buNone/>
              <a:tabLst/>
              <a:defRPr/>
            </a:pPr>
            <a:endParaRPr kumimoji="0" lang="uz-Cyrl-UZ"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
        <p:nvSpPr>
          <p:cNvPr id="19459" name="Прямоугольник 1"/>
          <p:cNvSpPr>
            <a:spLocks noChangeArrowheads="1"/>
          </p:cNvSpPr>
          <p:nvPr/>
        </p:nvSpPr>
        <p:spPr bwMode="auto">
          <a:xfrm>
            <a:off x="0" y="333375"/>
            <a:ext cx="9144000" cy="6186488"/>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ru-RU" sz="3600" b="1" i="0" u="none" strike="noStrike" kern="1200" cap="none" spc="0" normalizeH="0" baseline="0" noProof="0" smtClean="0">
                <a:ln>
                  <a:noFill/>
                </a:ln>
                <a:solidFill>
                  <a:srgbClr val="7030A0"/>
                </a:solidFill>
                <a:effectLst/>
                <a:uLnTx/>
                <a:uFillTx/>
                <a:latin typeface="Times New Roman" panose="02020603050405020304" pitchFamily="18" charset="0"/>
                <a:ea typeface="+mn-ea"/>
                <a:cs typeface="Times New Roman" panose="02020603050405020304" pitchFamily="18" charset="0"/>
              </a:rPr>
              <a:t>	Xalifa </a:t>
            </a:r>
            <a:r>
              <a:rPr kumimoji="0" lang="en-US" altLang="ru-RU" sz="36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Abdulmalik ibn Marvon (685-705)</a:t>
            </a:r>
            <a:r>
              <a:rPr kumimoji="0" lang="en-US" altLang="ru-RU" sz="3600" b="1" i="0" u="none" strike="noStrike" kern="1200" cap="none" spc="0" normalizeH="0" baseline="0" noProof="0" smtClean="0">
                <a:ln>
                  <a:noFill/>
                </a:ln>
                <a:solidFill>
                  <a:srgbClr val="7030A0"/>
                </a:solidFill>
                <a:effectLst/>
                <a:uLnTx/>
                <a:uFillTx/>
                <a:latin typeface="Times New Roman" panose="02020603050405020304" pitchFamily="18" charset="0"/>
                <a:ea typeface="+mn-ea"/>
                <a:cs typeface="Times New Roman" panose="02020603050405020304" pitchFamily="18" charset="0"/>
              </a:rPr>
              <a:t> davrida ichki nizolarga chek qo‘yilgandan so‘nggina arab siyosiy arboblari va zodagonlari Movarounnahrga </a:t>
            </a:r>
            <a:r>
              <a:rPr kumimoji="0" lang="en-US" altLang="ru-RU" sz="36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haqiqiy yurish qilish vaqti keldi</a:t>
            </a:r>
            <a:r>
              <a:rPr kumimoji="0" lang="en-US" altLang="ru-RU" sz="3600" b="1" i="0" u="none" strike="noStrike" kern="1200" cap="none" spc="0" normalizeH="0" baseline="0" noProof="0" smtClean="0">
                <a:ln>
                  <a:noFill/>
                </a:ln>
                <a:solidFill>
                  <a:srgbClr val="7030A0"/>
                </a:solidFill>
                <a:effectLst/>
                <a:uLnTx/>
                <a:uFillTx/>
                <a:latin typeface="Times New Roman" panose="02020603050405020304" pitchFamily="18" charset="0"/>
                <a:ea typeface="+mn-ea"/>
                <a:cs typeface="Times New Roman" panose="02020603050405020304" pitchFamily="18" charset="0"/>
              </a:rPr>
              <a:t> deb topdilar. Yangi tayin etilgan Xuroson noibi </a:t>
            </a:r>
            <a:r>
              <a:rPr kumimoji="0" lang="en-US" altLang="ru-RU" sz="3600" b="1" i="0" u="none" strike="noStrike" kern="1200" cap="none" spc="0" normalizeH="0" baseline="0" noProof="0" smtClean="0">
                <a:ln>
                  <a:noFill/>
                </a:ln>
                <a:solidFill>
                  <a:srgbClr val="FF0000"/>
                </a:solidFill>
                <a:effectLst/>
                <a:uLnTx/>
                <a:uFillTx/>
                <a:latin typeface="Times New Roman" panose="02020603050405020304" pitchFamily="18" charset="0"/>
                <a:ea typeface="+mn-ea"/>
                <a:cs typeface="Times New Roman" panose="02020603050405020304" pitchFamily="18" charset="0"/>
              </a:rPr>
              <a:t>Qutayba ibn Muslim</a:t>
            </a:r>
            <a:r>
              <a:rPr kumimoji="0" lang="en-US" altLang="ru-RU" sz="3600" b="1" i="0" u="none" strike="noStrike" kern="1200" cap="none" spc="0" normalizeH="0" baseline="0" noProof="0" smtClean="0">
                <a:ln>
                  <a:noFill/>
                </a:ln>
                <a:solidFill>
                  <a:srgbClr val="7030A0"/>
                </a:solidFill>
                <a:effectLst/>
                <a:uLnTx/>
                <a:uFillTx/>
                <a:latin typeface="Times New Roman" panose="02020603050405020304" pitchFamily="18" charset="0"/>
                <a:ea typeface="+mn-ea"/>
                <a:cs typeface="Times New Roman" panose="02020603050405020304" pitchFamily="18" charset="0"/>
              </a:rPr>
              <a:t>ga </a:t>
            </a:r>
            <a:r>
              <a:rPr kumimoji="0" lang="en-US" altLang="ru-RU" sz="3600" b="1" i="0" u="none" strike="noStrike" kern="1200" cap="none" spc="0" normalizeH="0" baseline="0" noProof="0" smtClean="0">
                <a:ln>
                  <a:noFill/>
                </a:ln>
                <a:solidFill>
                  <a:srgbClr val="FF0000"/>
                </a:solidFill>
                <a:effectLst/>
                <a:uLnTx/>
                <a:uFillTx/>
                <a:latin typeface="Times New Roman" panose="02020603050405020304" pitchFamily="18" charset="0"/>
                <a:ea typeface="+mn-ea"/>
                <a:cs typeface="Times New Roman" panose="02020603050405020304" pitchFamily="18" charset="0"/>
              </a:rPr>
              <a:t>Iroq noibi al-Hajjoj</a:t>
            </a:r>
            <a:r>
              <a:rPr kumimoji="0" lang="en-US" altLang="ru-RU" sz="3600" b="1" i="0" u="none" strike="noStrike" kern="1200" cap="none" spc="0" normalizeH="0" baseline="0" noProof="0" smtClean="0">
                <a:ln>
                  <a:noFill/>
                </a:ln>
                <a:solidFill>
                  <a:srgbClr val="7030A0"/>
                </a:solidFill>
                <a:effectLst/>
                <a:uLnTx/>
                <a:uFillTx/>
                <a:latin typeface="Times New Roman" panose="02020603050405020304" pitchFamily="18" charset="0"/>
                <a:ea typeface="+mn-ea"/>
                <a:cs typeface="Times New Roman" panose="02020603050405020304" pitchFamily="18" charset="0"/>
              </a:rPr>
              <a:t> Movarounnahrni butkul egallashni va qat’iyat bilan harakat qilishni topshiradi. Arab bosqinchiligining </a:t>
            </a:r>
            <a:r>
              <a:rPr kumimoji="0" lang="en-US" altLang="ru-RU" sz="3600" b="1" i="0" u="sng" strike="noStrike" kern="1200" cap="none" spc="0" normalizeH="0" baseline="0" noProof="0" smtClean="0">
                <a:ln>
                  <a:noFill/>
                </a:ln>
                <a:solidFill>
                  <a:srgbClr val="7030A0"/>
                </a:solidFill>
                <a:effectLst/>
                <a:uLnTx/>
                <a:uFillTx/>
                <a:latin typeface="Times New Roman" panose="02020603050405020304" pitchFamily="18" charset="0"/>
                <a:ea typeface="+mn-ea"/>
                <a:cs typeface="Times New Roman" panose="02020603050405020304" pitchFamily="18" charset="0"/>
              </a:rPr>
              <a:t>ikkinchi davri</a:t>
            </a:r>
            <a:r>
              <a:rPr kumimoji="0" lang="en-US" altLang="ru-RU" sz="3600" b="1" i="0" u="none" strike="noStrike" kern="1200" cap="none" spc="0" normalizeH="0" baseline="0" noProof="0" smtClean="0">
                <a:ln>
                  <a:noFill/>
                </a:ln>
                <a:solidFill>
                  <a:srgbClr val="7030A0"/>
                </a:solidFill>
                <a:effectLst/>
                <a:uLnTx/>
                <a:uFillTx/>
                <a:latin typeface="Times New Roman" panose="02020603050405020304" pitchFamily="18" charset="0"/>
                <a:ea typeface="+mn-ea"/>
                <a:cs typeface="Times New Roman" panose="02020603050405020304" pitchFamily="18" charset="0"/>
              </a:rPr>
              <a:t>, ya’ni, </a:t>
            </a:r>
            <a:r>
              <a:rPr kumimoji="0" lang="en-US" altLang="ru-RU" sz="3600" b="1" i="0" u="none" strike="noStrike" kern="1200" cap="none" spc="0" normalizeH="0" baseline="0" noProof="0" smtClean="0">
                <a:ln>
                  <a:noFill/>
                </a:ln>
                <a:solidFill>
                  <a:srgbClr val="FF0000"/>
                </a:solidFill>
                <a:effectLst/>
                <a:uLnTx/>
                <a:uFillTx/>
                <a:latin typeface="Times New Roman" panose="02020603050405020304" pitchFamily="18" charset="0"/>
                <a:ea typeface="+mn-ea"/>
                <a:cs typeface="Times New Roman" panose="02020603050405020304" pitchFamily="18" charset="0"/>
              </a:rPr>
              <a:t>Movarounnahr erlarini xalifalikka butunlay qo‘shib olish boshlanadi.</a:t>
            </a:r>
            <a:endParaRPr kumimoji="0" lang="en-US" altLang="ru-RU" sz="3600" b="1" i="1" u="none" strike="noStrike" kern="1200" cap="none" spc="0" normalizeH="0" baseline="0" noProof="0" smtClean="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3066510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431800" algn="just" defTabSz="914400" rtl="0" eaLnBrk="1" fontAlgn="base" latinLnBrk="0" hangingPunct="1">
              <a:lnSpc>
                <a:spcPct val="100000"/>
              </a:lnSpc>
              <a:spcBef>
                <a:spcPct val="0"/>
              </a:spcBef>
              <a:spcAft>
                <a:spcPct val="0"/>
              </a:spcAft>
              <a:buClrTx/>
              <a:buSzTx/>
              <a:buFontTx/>
              <a:buNone/>
              <a:tabLst/>
              <a:defRPr/>
            </a:pPr>
            <a:endParaRPr kumimoji="0" lang="uz-Cyrl-UZ" altLang="ru-RU" sz="24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431800" algn="just" defTabSz="914400" rtl="0" eaLnBrk="1" fontAlgn="base" latinLnBrk="0" hangingPunct="1">
              <a:lnSpc>
                <a:spcPct val="100000"/>
              </a:lnSpc>
              <a:spcBef>
                <a:spcPct val="0"/>
              </a:spcBef>
              <a:spcAft>
                <a:spcPct val="0"/>
              </a:spcAft>
              <a:buClrTx/>
              <a:buSzTx/>
              <a:buFontTx/>
              <a:buNone/>
              <a:tabLst/>
              <a:defRPr/>
            </a:pPr>
            <a:endParaRPr kumimoji="0" lang="uz-Cyrl-UZ"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
        <p:nvSpPr>
          <p:cNvPr id="20483" name="Прямоугольник 1"/>
          <p:cNvSpPr>
            <a:spLocks noChangeArrowheads="1"/>
          </p:cNvSpPr>
          <p:nvPr/>
        </p:nvSpPr>
        <p:spPr bwMode="auto">
          <a:xfrm>
            <a:off x="76200" y="209550"/>
            <a:ext cx="8928100" cy="6556375"/>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ru-RU" sz="28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O‘rta Osiyodagi siyosiy parokandalik va kichik davlatlarning bir-birlari bilan tez-tez nizolarga borib turishi Qutaybaga qo‘l keldi. O‘z harbiy yurishlarini Qutayba </a:t>
            </a:r>
            <a:r>
              <a:rPr kumimoji="0" lang="en-US" altLang="ru-RU" sz="2800" b="1" i="0" u="none" strike="noStrike" kern="1200" cap="none" spc="0" normalizeH="0" baseline="0" noProof="0" smtClean="0">
                <a:ln>
                  <a:noFill/>
                </a:ln>
                <a:solidFill>
                  <a:srgbClr val="FF0000"/>
                </a:solidFill>
                <a:effectLst/>
                <a:uLnTx/>
                <a:uFillTx/>
                <a:latin typeface="Times New Roman" panose="02020603050405020304" pitchFamily="18" charset="0"/>
                <a:ea typeface="+mn-ea"/>
                <a:cs typeface="Times New Roman" panose="02020603050405020304" pitchFamily="18" charset="0"/>
              </a:rPr>
              <a:t>705 yil Balx viloyatini bosib olish bilan boshladi.</a:t>
            </a:r>
            <a:r>
              <a:rPr kumimoji="0" lang="en-US" altLang="ru-RU" sz="28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Balxdan tashqari Qutaybaga </a:t>
            </a:r>
            <a:r>
              <a:rPr kumimoji="0" lang="en-US" altLang="ru-RU" sz="28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Chag‘oniyon, SHuman va O‘rta Osiyoning janubidagi kichik viloyatlar</a:t>
            </a:r>
            <a:r>
              <a:rPr kumimoji="0" lang="en-US" altLang="ru-RU" sz="28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bo‘ysunadi. </a:t>
            </a:r>
            <a:r>
              <a:rPr kumimoji="0" lang="en-US" altLang="ru-RU" sz="28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Chag‘oniyon hokimi Tish</a:t>
            </a:r>
            <a:r>
              <a:rPr kumimoji="0" lang="en-US" altLang="ru-RU" sz="28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arablar tomoniga o‘tib ketadi.</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ru-RU" sz="28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ru-RU" sz="28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710-712 yillarda Xorazmshoh</a:t>
            </a:r>
            <a:r>
              <a:rPr kumimoji="0" lang="en-US" altLang="ru-RU" sz="28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Qutayba bilan tinchlik sulhini tuzib, unga </a:t>
            </a:r>
            <a:r>
              <a:rPr kumimoji="0" lang="en-US" altLang="ru-RU" sz="28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10000 qoramol</a:t>
            </a:r>
            <a:r>
              <a:rPr kumimoji="0" lang="en-US" altLang="ru-RU" sz="28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miqdorida boj to‘laydi. Xorazm shu bilan o‘z mustaqilligini yo‘qotib arablar hokimiyatini tan oladi. Qutayba esa </a:t>
            </a:r>
            <a:r>
              <a:rPr kumimoji="0" lang="en-US" altLang="ru-RU" sz="2800" b="1" i="0" u="sng"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o‘z qo‘shini</a:t>
            </a:r>
            <a:r>
              <a:rPr kumimoji="0" lang="en-US" altLang="ru-RU" sz="28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hamda </a:t>
            </a:r>
            <a:r>
              <a:rPr kumimoji="0" lang="en-US" altLang="ru-RU" sz="28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Xorazmshoh</a:t>
            </a:r>
            <a:r>
              <a:rPr kumimoji="0" lang="en-US" altLang="ru-RU" sz="28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va </a:t>
            </a:r>
            <a:r>
              <a:rPr kumimoji="0" lang="en-US" altLang="ru-RU" sz="28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Buxorxudod</a:t>
            </a:r>
            <a:r>
              <a:rPr kumimoji="0" lang="en-US" altLang="ru-RU" sz="28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qo‘shinlari bilan birgalikda Samarqandga yo‘l oladi hamda qattiq urushlardan so‘ng </a:t>
            </a:r>
            <a:r>
              <a:rPr kumimoji="0" lang="en-US" altLang="ru-RU" sz="28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712 yilda</a:t>
            </a:r>
            <a:r>
              <a:rPr kumimoji="0" lang="en-US" altLang="ru-RU" sz="28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Samarqandni egallaydi.</a:t>
            </a: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ru-RU" altLang="ru-RU" sz="28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6358330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endParaRPr lang="ru-RU"/>
          </a:p>
        </p:txBody>
      </p:sp>
      <p:sp>
        <p:nvSpPr>
          <p:cNvPr id="21507" name="Объект 2"/>
          <p:cNvSpPr>
            <a:spLocks noGrp="1"/>
          </p:cNvSpPr>
          <p:nvPr>
            <p:ph idx="1"/>
          </p:nvPr>
        </p:nvSpPr>
        <p:spPr/>
        <p:txBody>
          <a:bodyPr/>
          <a:lstStyle/>
          <a:p>
            <a:endParaRPr lang="ru-RU" altLang="ru-RU" smtClean="0"/>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4392612"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84150"/>
            <a:ext cx="4392613"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429000"/>
            <a:ext cx="43926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0432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9" name="Rectangle 3"/>
          <p:cNvSpPr>
            <a:spLocks noGrp="1" noChangeArrowheads="1"/>
          </p:cNvSpPr>
          <p:nvPr>
            <p:ph sz="quarter" idx="1"/>
          </p:nvPr>
        </p:nvSpPr>
        <p:spPr>
          <a:xfrm>
            <a:off x="250825" y="260350"/>
            <a:ext cx="8642350" cy="6337300"/>
          </a:xfrm>
        </p:spPr>
        <p:txBody>
          <a:bodyPr/>
          <a:lstStyle/>
          <a:p>
            <a:pPr>
              <a:lnSpc>
                <a:spcPct val="80000"/>
              </a:lnSpc>
            </a:pPr>
            <a:r>
              <a:rPr lang="ru-RU" altLang="ru-RU" smtClean="0"/>
              <a:t>Масалан, араб  лашкарбошилари Зиёд бин Абу Суфиённинг 666 йилда Марвга юриши, 670 йилда  унинг угли Убайдулла ибн Зиёднинг Амудан утиб Пойканд, Ромитон ерларини эгаллаши, сунгра Бухоро хукмдорини енгиб уз фойдасига сулх тузиб, катта хазина, бойликларни кулга киритиши ва нихоят, 675-676 йилларда Саид ибн Усмоннинг  янгидан Бухоро ва Самарканд  томон кушин тортиб келиши ва махаллий  хукмдорларни  енгиб, катта бойлик ва куп сонли асирлар билан Арабистонга кайтиб кетиши-булар Урта Осиё худудларини эгаллаш борасидаги  дастлабки уринишлар эди. </a:t>
            </a:r>
          </a:p>
        </p:txBody>
      </p:sp>
    </p:spTree>
    <p:extLst>
      <p:ext uri="{BB962C8B-B14F-4D97-AF65-F5344CB8AC3E}">
        <p14:creationId xmlns:p14="http://schemas.microsoft.com/office/powerpoint/2010/main" val="2554330873"/>
      </p:ext>
    </p:extLst>
  </p:cSld>
  <p:clrMapOvr>
    <a:masterClrMapping/>
  </p:clrMapOvr>
  <p:transition spd="med">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fade">
                                      <p:cBhvr>
                                        <p:cTn id="7" dur="20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8" name="Rectangle 8"/>
          <p:cNvSpPr>
            <a:spLocks noGrp="1" noChangeArrowheads="1"/>
          </p:cNvSpPr>
          <p:nvPr>
            <p:ph type="ctrTitle"/>
          </p:nvPr>
        </p:nvSpPr>
        <p:spPr>
          <a:xfrm>
            <a:off x="4644008" y="332656"/>
            <a:ext cx="4180582" cy="3427412"/>
          </a:xfrm>
        </p:spPr>
        <p:txBody>
          <a:bodyPr>
            <a:normAutofit fontScale="90000"/>
          </a:bodyPr>
          <a:lstStyle/>
          <a:p>
            <a:pPr algn="just" fontAlgn="auto">
              <a:spcAft>
                <a:spcPts val="0"/>
              </a:spcAft>
              <a:defRPr/>
            </a:pPr>
            <a:r>
              <a:rPr lang="ru-RU" sz="2400" dirty="0" err="1"/>
              <a:t>Улкамизни</a:t>
            </a:r>
            <a:r>
              <a:rPr lang="ru-RU" sz="2400" dirty="0"/>
              <a:t> </a:t>
            </a:r>
            <a:r>
              <a:rPr lang="ru-RU" sz="2400" dirty="0" err="1"/>
              <a:t>босиб</a:t>
            </a:r>
            <a:r>
              <a:rPr lang="ru-RU" sz="2400" dirty="0"/>
              <a:t> </a:t>
            </a:r>
            <a:r>
              <a:rPr lang="ru-RU" sz="2400" dirty="0" err="1"/>
              <a:t>олишнинг</a:t>
            </a:r>
            <a:r>
              <a:rPr lang="ru-RU" sz="2400" dirty="0"/>
              <a:t> </a:t>
            </a:r>
            <a:r>
              <a:rPr lang="ru-RU" sz="2400" dirty="0" err="1"/>
              <a:t>иккинчи</a:t>
            </a:r>
            <a:r>
              <a:rPr lang="ru-RU" sz="2400" dirty="0"/>
              <a:t>, хал </a:t>
            </a:r>
            <a:r>
              <a:rPr lang="ru-RU" sz="2400" dirty="0" err="1"/>
              <a:t>килувчи</a:t>
            </a:r>
            <a:r>
              <a:rPr lang="ru-RU" sz="2400" dirty="0"/>
              <a:t> </a:t>
            </a:r>
            <a:r>
              <a:rPr lang="ru-RU" sz="2400" dirty="0" err="1"/>
              <a:t>боскичи</a:t>
            </a:r>
            <a:r>
              <a:rPr lang="ru-RU" sz="2400" dirty="0"/>
              <a:t> </a:t>
            </a:r>
            <a:r>
              <a:rPr sz="2400" dirty="0"/>
              <a:t>VIII</a:t>
            </a:r>
            <a:r>
              <a:rPr lang="ru-RU" sz="2400" dirty="0"/>
              <a:t>  </a:t>
            </a:r>
            <a:r>
              <a:rPr lang="ru-RU" sz="2400" dirty="0" err="1"/>
              <a:t>асрнинг</a:t>
            </a:r>
            <a:r>
              <a:rPr lang="ru-RU" sz="2400" dirty="0"/>
              <a:t> </a:t>
            </a:r>
            <a:r>
              <a:rPr lang="ru-RU" sz="2400" dirty="0" err="1"/>
              <a:t>биринчи</a:t>
            </a:r>
            <a:r>
              <a:rPr lang="ru-RU" sz="2400" dirty="0"/>
              <a:t> </a:t>
            </a:r>
            <a:r>
              <a:rPr lang="ru-RU" sz="2400" dirty="0" err="1"/>
              <a:t>чорагига</a:t>
            </a:r>
            <a:r>
              <a:rPr lang="ru-RU" sz="2400" dirty="0"/>
              <a:t> </a:t>
            </a:r>
            <a:r>
              <a:rPr lang="ru-RU" sz="2400" dirty="0" err="1"/>
              <a:t>тугри</a:t>
            </a:r>
            <a:r>
              <a:rPr lang="ru-RU" sz="2400" dirty="0"/>
              <a:t> </a:t>
            </a:r>
            <a:r>
              <a:rPr lang="ru-RU" sz="2400" dirty="0" err="1"/>
              <a:t>келади</a:t>
            </a:r>
            <a:r>
              <a:rPr lang="ru-RU" sz="2400" dirty="0"/>
              <a:t>. </a:t>
            </a:r>
            <a:r>
              <a:rPr lang="ru-RU" sz="2400" dirty="0" err="1"/>
              <a:t>Хусусан</a:t>
            </a:r>
            <a:r>
              <a:rPr lang="ru-RU" sz="2400" dirty="0"/>
              <a:t>, 704 </a:t>
            </a:r>
            <a:r>
              <a:rPr lang="ru-RU" sz="2400" dirty="0" err="1"/>
              <a:t>йилда</a:t>
            </a:r>
            <a:r>
              <a:rPr lang="ru-RU" sz="2400" dirty="0"/>
              <a:t> </a:t>
            </a:r>
            <a:r>
              <a:rPr lang="ru-RU" sz="2400" dirty="0" err="1"/>
              <a:t>Кутайба</a:t>
            </a:r>
            <a:r>
              <a:rPr lang="ru-RU" sz="2400" dirty="0"/>
              <a:t> ибн </a:t>
            </a:r>
            <a:r>
              <a:rPr lang="ru-RU" sz="2400" dirty="0" err="1"/>
              <a:t>Муслимнинг</a:t>
            </a:r>
            <a:r>
              <a:rPr lang="ru-RU" sz="2400" dirty="0"/>
              <a:t> </a:t>
            </a:r>
            <a:r>
              <a:rPr lang="ru-RU" sz="2400" dirty="0" err="1"/>
              <a:t>Хуросон</a:t>
            </a:r>
            <a:r>
              <a:rPr lang="ru-RU" sz="2400" dirty="0"/>
              <a:t> </a:t>
            </a:r>
            <a:r>
              <a:rPr lang="ru-RU" sz="2400" dirty="0" err="1"/>
              <a:t>ноиби</a:t>
            </a:r>
            <a:r>
              <a:rPr lang="ru-RU" sz="2400" dirty="0"/>
              <a:t> </a:t>
            </a:r>
            <a:r>
              <a:rPr lang="ru-RU" sz="2400" dirty="0" err="1"/>
              <a:t>этиб</a:t>
            </a:r>
            <a:r>
              <a:rPr lang="ru-RU" sz="2400" dirty="0"/>
              <a:t> </a:t>
            </a:r>
            <a:r>
              <a:rPr lang="ru-RU" sz="2400" dirty="0" err="1"/>
              <a:t>тайинланиши</a:t>
            </a:r>
            <a:r>
              <a:rPr lang="ru-RU" sz="2400" dirty="0"/>
              <a:t> </a:t>
            </a:r>
            <a:r>
              <a:rPr lang="ru-RU" sz="2400" dirty="0" err="1"/>
              <a:t>билан</a:t>
            </a:r>
            <a:r>
              <a:rPr lang="ru-RU" sz="2400" dirty="0"/>
              <a:t>  </a:t>
            </a:r>
            <a:r>
              <a:rPr lang="ru-RU" sz="2400" dirty="0" err="1"/>
              <a:t>унинг</a:t>
            </a:r>
            <a:r>
              <a:rPr lang="ru-RU" sz="2400" dirty="0"/>
              <a:t> </a:t>
            </a:r>
            <a:r>
              <a:rPr lang="ru-RU" sz="2400" dirty="0" err="1"/>
              <a:t>зиммасига</a:t>
            </a:r>
            <a:r>
              <a:rPr lang="ru-RU" sz="2400" dirty="0"/>
              <a:t> </a:t>
            </a:r>
            <a:r>
              <a:rPr lang="ru-RU" sz="2400" dirty="0" err="1"/>
              <a:t>бутун</a:t>
            </a:r>
            <a:r>
              <a:rPr lang="ru-RU" sz="2400" dirty="0"/>
              <a:t> </a:t>
            </a:r>
            <a:r>
              <a:rPr lang="ru-RU" sz="2400" dirty="0" err="1"/>
              <a:t>Урта</a:t>
            </a:r>
            <a:r>
              <a:rPr lang="ru-RU" sz="2400" dirty="0"/>
              <a:t> </a:t>
            </a:r>
            <a:r>
              <a:rPr lang="ru-RU" sz="2400" dirty="0" err="1"/>
              <a:t>Осиё</a:t>
            </a:r>
            <a:r>
              <a:rPr lang="ru-RU" sz="2400" dirty="0"/>
              <a:t> </a:t>
            </a:r>
            <a:r>
              <a:rPr lang="ru-RU" sz="2400" dirty="0" err="1"/>
              <a:t>худудларини</a:t>
            </a:r>
            <a:r>
              <a:rPr lang="ru-RU" sz="2400" dirty="0"/>
              <a:t> </a:t>
            </a:r>
            <a:r>
              <a:rPr lang="ru-RU" sz="2400" dirty="0" err="1"/>
              <a:t>узил-кесил</a:t>
            </a:r>
            <a:r>
              <a:rPr lang="ru-RU" sz="2400" dirty="0"/>
              <a:t> </a:t>
            </a:r>
            <a:r>
              <a:rPr lang="ru-RU" sz="2400" dirty="0" err="1"/>
              <a:t>босиб</a:t>
            </a:r>
            <a:r>
              <a:rPr lang="ru-RU" sz="2400" dirty="0"/>
              <a:t> </a:t>
            </a:r>
            <a:r>
              <a:rPr lang="ru-RU" sz="2400" dirty="0" err="1"/>
              <a:t>олиш</a:t>
            </a:r>
            <a:r>
              <a:rPr lang="ru-RU" sz="2400" dirty="0"/>
              <a:t> </a:t>
            </a:r>
            <a:r>
              <a:rPr lang="ru-RU" sz="2400" dirty="0" err="1"/>
              <a:t>вазифаси</a:t>
            </a:r>
            <a:r>
              <a:rPr lang="ru-RU" sz="2400" dirty="0"/>
              <a:t> </a:t>
            </a:r>
            <a:r>
              <a:rPr lang="ru-RU" sz="2400" dirty="0" err="1"/>
              <a:t>юкланади</a:t>
            </a:r>
            <a:r>
              <a:rPr lang="ru-RU" sz="2400" dirty="0"/>
              <a:t>. </a:t>
            </a:r>
            <a:r>
              <a:rPr lang="ru-RU" sz="2400" dirty="0" err="1"/>
              <a:t>Кутайба</a:t>
            </a:r>
            <a:r>
              <a:rPr lang="ru-RU" sz="2400" dirty="0"/>
              <a:t> </a:t>
            </a:r>
            <a:r>
              <a:rPr lang="ru-RU" sz="2400" dirty="0" err="1"/>
              <a:t>катта</a:t>
            </a:r>
            <a:r>
              <a:rPr lang="ru-RU" sz="2400" dirty="0"/>
              <a:t>  </a:t>
            </a:r>
            <a:r>
              <a:rPr lang="ru-RU" sz="2400" dirty="0" err="1"/>
              <a:t>тайёргарлик</a:t>
            </a:r>
            <a:r>
              <a:rPr lang="ru-RU" sz="2400" dirty="0"/>
              <a:t> </a:t>
            </a:r>
            <a:r>
              <a:rPr lang="ru-RU" sz="2400" dirty="0" err="1"/>
              <a:t>кургандан</a:t>
            </a:r>
            <a:r>
              <a:rPr lang="ru-RU" sz="2400" dirty="0"/>
              <a:t> </a:t>
            </a:r>
            <a:r>
              <a:rPr lang="ru-RU" sz="2400" dirty="0" err="1"/>
              <a:t>сунг</a:t>
            </a:r>
            <a:r>
              <a:rPr lang="ru-RU" sz="2400" dirty="0"/>
              <a:t> 706 </a:t>
            </a:r>
            <a:r>
              <a:rPr lang="ru-RU" sz="2400" dirty="0" err="1"/>
              <a:t>йилда</a:t>
            </a:r>
            <a:r>
              <a:rPr lang="ru-RU" sz="2400" dirty="0"/>
              <a:t> </a:t>
            </a:r>
            <a:r>
              <a:rPr lang="ru-RU" sz="2400" dirty="0" err="1"/>
              <a:t>Жайхун</a:t>
            </a:r>
            <a:r>
              <a:rPr lang="ru-RU" sz="2400" dirty="0"/>
              <a:t> (</a:t>
            </a:r>
            <a:r>
              <a:rPr lang="ru-RU" sz="2400" dirty="0" err="1"/>
              <a:t>Амударё</a:t>
            </a:r>
            <a:r>
              <a:rPr lang="ru-RU" sz="2400" dirty="0"/>
              <a:t>)дан </a:t>
            </a:r>
            <a:r>
              <a:rPr lang="ru-RU" sz="2400" dirty="0" err="1"/>
              <a:t>утиб</a:t>
            </a:r>
            <a:r>
              <a:rPr lang="ru-RU" sz="2400" dirty="0"/>
              <a:t> </a:t>
            </a:r>
            <a:r>
              <a:rPr lang="ru-RU" sz="2400" dirty="0" err="1"/>
              <a:t>Пойкандни</a:t>
            </a:r>
            <a:r>
              <a:rPr lang="ru-RU" sz="2400" dirty="0"/>
              <a:t> </a:t>
            </a:r>
            <a:r>
              <a:rPr lang="ru-RU" sz="2400" dirty="0" err="1"/>
              <a:t>эгаллаш</a:t>
            </a:r>
            <a:r>
              <a:rPr lang="ru-RU" sz="2400" dirty="0"/>
              <a:t> сари </a:t>
            </a:r>
            <a:r>
              <a:rPr lang="ru-RU" sz="2400" dirty="0" err="1"/>
              <a:t>харакатланади</a:t>
            </a:r>
            <a:r>
              <a:rPr lang="ru-RU" sz="2400" dirty="0"/>
              <a:t>. </a:t>
            </a:r>
          </a:p>
        </p:txBody>
      </p:sp>
      <p:pic>
        <p:nvPicPr>
          <p:cNvPr id="235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47638"/>
            <a:ext cx="4321175" cy="652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391459"/>
      </p:ext>
    </p:extLst>
  </p:cSld>
  <p:clrMapOvr>
    <a:masterClrMapping/>
  </p:clrMapOvr>
  <p:transition>
    <p:wheel spokes="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nodeType="withEffect">
                                  <p:stCondLst>
                                    <p:cond delay="0"/>
                                  </p:stCondLst>
                                  <p:childTnLst>
                                    <p:set>
                                      <p:cBhvr>
                                        <p:cTn id="6" dur="1" fill="hold">
                                          <p:stCondLst>
                                            <p:cond delay="0"/>
                                          </p:stCondLst>
                                        </p:cTn>
                                        <p:tgtEl>
                                          <p:spTgt spid="10248"/>
                                        </p:tgtEl>
                                        <p:attrNameLst>
                                          <p:attrName>style.visibility</p:attrName>
                                        </p:attrNameLst>
                                      </p:cBhvr>
                                      <p:to>
                                        <p:strVal val="visible"/>
                                      </p:to>
                                    </p:set>
                                    <p:anim calcmode="lin" valueType="num">
                                      <p:cBhvr>
                                        <p:cTn id="7" dur="1000" fill="hold">
                                          <p:stCondLst>
                                            <p:cond delay="0"/>
                                          </p:stCondLst>
                                        </p:cTn>
                                        <p:tgtEl>
                                          <p:spTgt spid="10248"/>
                                        </p:tgtEl>
                                        <p:attrNameLst>
                                          <p:attrName>style.rotation</p:attrName>
                                        </p:attrNameLst>
                                      </p:cBhvr>
                                      <p:tavLst>
                                        <p:tav tm="0">
                                          <p:val>
                                            <p:fltVal val="-90"/>
                                          </p:val>
                                        </p:tav>
                                        <p:tav tm="100000">
                                          <p:val>
                                            <p:fltVal val="0"/>
                                          </p:val>
                                        </p:tav>
                                      </p:tavLst>
                                    </p:anim>
                                    <p:anim calcmode="lin" valueType="num">
                                      <p:cBhvr>
                                        <p:cTn id="8" dur="1000" fill="hold">
                                          <p:stCondLst>
                                            <p:cond delay="0"/>
                                          </p:stCondLst>
                                        </p:cTn>
                                        <p:tgtEl>
                                          <p:spTgt spid="10248"/>
                                        </p:tgtEl>
                                        <p:attrNameLst>
                                          <p:attrName>ppt_w</p:attrName>
                                        </p:attrNameLst>
                                      </p:cBhvr>
                                      <p:tavLst>
                                        <p:tav tm="0">
                                          <p:val>
                                            <p:strVal val="#ppt_w-.5"/>
                                          </p:val>
                                        </p:tav>
                                        <p:tav tm="50000">
                                          <p:val>
                                            <p:strVal val="#ppt_w-.5"/>
                                          </p:val>
                                        </p:tav>
                                        <p:tav tm="100000">
                                          <p:val>
                                            <p:strVal val="#ppt_w"/>
                                          </p:val>
                                        </p:tav>
                                      </p:tavLst>
                                    </p:anim>
                                    <p:anim calcmode="lin" valueType="num">
                                      <p:cBhvr>
                                        <p:cTn id="9" dur="1000" fill="hold">
                                          <p:stCondLst>
                                            <p:cond delay="0"/>
                                          </p:stCondLst>
                                        </p:cTn>
                                        <p:tgtEl>
                                          <p:spTgt spid="10248"/>
                                        </p:tgtEl>
                                        <p:attrNameLst>
                                          <p:attrName>ppt_h</p:attrName>
                                        </p:attrNameLst>
                                      </p:cBhvr>
                                      <p:tavLst>
                                        <p:tav tm="0">
                                          <p:val>
                                            <p:strVal val="#ppt_h"/>
                                          </p:val>
                                        </p:tav>
                                        <p:tav tm="100000">
                                          <p:val>
                                            <p:strVal val="#ppt_h"/>
                                          </p:val>
                                        </p:tav>
                                      </p:tavLst>
                                    </p:anim>
                                    <p:anim calcmode="lin" valueType="num">
                                      <p:cBhvr>
                                        <p:cTn id="10" dur="1000" fill="hold">
                                          <p:stCondLst>
                                            <p:cond delay="0"/>
                                          </p:stCondLst>
                                        </p:cTn>
                                        <p:tgtEl>
                                          <p:spTgt spid="10248"/>
                                        </p:tgtEl>
                                        <p:attrNameLst>
                                          <p:attrName>ppt_x</p:attrName>
                                        </p:attrNameLst>
                                      </p:cBhvr>
                                      <p:tavLst>
                                        <p:tav tm="0">
                                          <p:val>
                                            <p:strVal val="#ppt_x+.4"/>
                                          </p:val>
                                        </p:tav>
                                        <p:tav tm="100000">
                                          <p:val>
                                            <p:strVal val="#ppt_x"/>
                                          </p:val>
                                        </p:tav>
                                      </p:tavLst>
                                    </p:anim>
                                    <p:anim calcmode="lin" valueType="num">
                                      <p:cBhvr>
                                        <p:cTn id="11" dur="1000" fill="hold">
                                          <p:stCondLst>
                                            <p:cond delay="0"/>
                                          </p:stCondLst>
                                        </p:cTn>
                                        <p:tgtEl>
                                          <p:spTgt spid="10248"/>
                                        </p:tgtEl>
                                        <p:attrNameLst>
                                          <p:attrName>ppt_y</p:attrName>
                                        </p:attrNameLst>
                                      </p:cBhvr>
                                      <p:tavLst>
                                        <p:tav tm="0">
                                          <p:val>
                                            <p:strVal val="#ppt_y-.2"/>
                                          </p:val>
                                        </p:tav>
                                        <p:tav tm="50000">
                                          <p:val>
                                            <p:strVal val="#ppt_y+.1"/>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25" presetClass="exit" presetSubtype="0" fill="hold" nodeType="clickEffect">
                                  <p:stCondLst>
                                    <p:cond delay="0"/>
                                  </p:stCondLst>
                                  <p:childTnLst>
                                    <p:anim calcmode="lin" valueType="num">
                                      <p:cBhvr>
                                        <p:cTn id="15" dur="2000" fill="hold"/>
                                        <p:tgtEl>
                                          <p:spTgt spid="10248"/>
                                        </p:tgtEl>
                                        <p:attrNameLst>
                                          <p:attrName>style.rotation</p:attrName>
                                        </p:attrNameLst>
                                      </p:cBhvr>
                                      <p:tavLst>
                                        <p:tav tm="0">
                                          <p:val>
                                            <p:fltVal val="0"/>
                                          </p:val>
                                        </p:tav>
                                        <p:tav tm="100000">
                                          <p:val>
                                            <p:fltVal val="-90"/>
                                          </p:val>
                                        </p:tav>
                                      </p:tavLst>
                                    </p:anim>
                                    <p:anim calcmode="lin" valueType="num">
                                      <p:cBhvr>
                                        <p:cTn id="16" dur="2000" fill="hold"/>
                                        <p:tgtEl>
                                          <p:spTgt spid="10248"/>
                                        </p:tgtEl>
                                        <p:attrNameLst>
                                          <p:attrName>ppt_w</p:attrName>
                                        </p:attrNameLst>
                                      </p:cBhvr>
                                      <p:tavLst>
                                        <p:tav tm="0">
                                          <p:val>
                                            <p:strVal val="ppt_w"/>
                                          </p:val>
                                        </p:tav>
                                        <p:tav tm="50000">
                                          <p:val>
                                            <p:strVal val="ppt_w-.5"/>
                                          </p:val>
                                        </p:tav>
                                        <p:tav tm="100000">
                                          <p:val>
                                            <p:strVal val="ppt_w-.5"/>
                                          </p:val>
                                        </p:tav>
                                      </p:tavLst>
                                    </p:anim>
                                    <p:anim calcmode="lin" valueType="num">
                                      <p:cBhvr>
                                        <p:cTn id="17" dur="2000" fill="hold"/>
                                        <p:tgtEl>
                                          <p:spTgt spid="10248"/>
                                        </p:tgtEl>
                                        <p:attrNameLst>
                                          <p:attrName>ppt_h</p:attrName>
                                        </p:attrNameLst>
                                      </p:cBhvr>
                                      <p:tavLst>
                                        <p:tav tm="0">
                                          <p:val>
                                            <p:strVal val="ppt_h"/>
                                          </p:val>
                                        </p:tav>
                                        <p:tav tm="100000">
                                          <p:val>
                                            <p:strVal val="ppt_h"/>
                                          </p:val>
                                        </p:tav>
                                      </p:tavLst>
                                    </p:anim>
                                    <p:anim calcmode="lin" valueType="num">
                                      <p:cBhvr>
                                        <p:cTn id="18" dur="2000" fill="hold"/>
                                        <p:tgtEl>
                                          <p:spTgt spid="10248"/>
                                        </p:tgtEl>
                                        <p:attrNameLst>
                                          <p:attrName>ppt_x</p:attrName>
                                        </p:attrNameLst>
                                      </p:cBhvr>
                                      <p:tavLst>
                                        <p:tav tm="0">
                                          <p:val>
                                            <p:strVal val="ppt_x"/>
                                          </p:val>
                                        </p:tav>
                                        <p:tav tm="100000">
                                          <p:val>
                                            <p:strVal val="ppt_x+.4"/>
                                          </p:val>
                                        </p:tav>
                                      </p:tavLst>
                                    </p:anim>
                                    <p:anim calcmode="lin" valueType="num">
                                      <p:cBhvr>
                                        <p:cTn id="19" dur="2000" fill="hold"/>
                                        <p:tgtEl>
                                          <p:spTgt spid="10248"/>
                                        </p:tgtEl>
                                        <p:attrNameLst>
                                          <p:attrName>ppt_y</p:attrName>
                                        </p:attrNameLst>
                                      </p:cBhvr>
                                      <p:tavLst>
                                        <p:tav tm="0">
                                          <p:val>
                                            <p:strVal val="ppt_y"/>
                                          </p:val>
                                        </p:tav>
                                        <p:tav tm="50000">
                                          <p:val>
                                            <p:strVal val="ppt_y+.1"/>
                                          </p:val>
                                        </p:tav>
                                        <p:tav tm="100000">
                                          <p:val>
                                            <p:strVal val="ppt_y-.2"/>
                                          </p:val>
                                        </p:tav>
                                      </p:tavLst>
                                    </p:anim>
                                    <p:set>
                                      <p:cBhvr>
                                        <p:cTn id="20" dur="1" fill="hold">
                                          <p:stCondLst>
                                            <p:cond delay="1998"/>
                                          </p:stCondLst>
                                        </p:cTn>
                                        <p:tgtEl>
                                          <p:spTgt spid="102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7" name="Rectangle 3"/>
          <p:cNvSpPr>
            <a:spLocks noGrp="1" noChangeArrowheads="1"/>
          </p:cNvSpPr>
          <p:nvPr>
            <p:ph sz="quarter" idx="1"/>
          </p:nvPr>
        </p:nvSpPr>
        <p:spPr>
          <a:xfrm>
            <a:off x="684213" y="404813"/>
            <a:ext cx="8064500" cy="5516562"/>
          </a:xfrm>
        </p:spPr>
        <p:txBody>
          <a:bodyPr/>
          <a:lstStyle/>
          <a:p>
            <a:pPr algn="just">
              <a:lnSpc>
                <a:spcPct val="80000"/>
              </a:lnSpc>
            </a:pPr>
            <a:r>
              <a:rPr lang="ru-RU" altLang="ru-RU" b="1" smtClean="0"/>
              <a:t>Араблар махаллий  халк каршилигини енгиб бирин-кетин Урта Осиё шахарларини кулга киритадилар, уларнинг бойликларини талайдилар. Кутайба махаллий хукмдорларнинг узаро келишуви ва иттифокига изн бермай, бу худудларни эгаллаб олади. Араб халифалиги хазинасига туланиши мажбурий булган солик турлари куйидагича эди:</a:t>
            </a:r>
          </a:p>
        </p:txBody>
      </p:sp>
    </p:spTree>
    <p:extLst>
      <p:ext uri="{BB962C8B-B14F-4D97-AF65-F5344CB8AC3E}">
        <p14:creationId xmlns:p14="http://schemas.microsoft.com/office/powerpoint/2010/main" val="4128558281"/>
      </p:ext>
    </p:extLst>
  </p:cSld>
  <p:clrMapOvr>
    <a:masterClrMapping/>
  </p:clrMapOvr>
  <p:transition>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fade">
                                      <p:cBhvr>
                                        <p:cTn id="7" dur="1000"/>
                                        <p:tgtEl>
                                          <p:spTgt spid="11267">
                                            <p:txEl>
                                              <p:pRg st="0" end="0"/>
                                            </p:txEl>
                                          </p:spTgt>
                                        </p:tgtEl>
                                      </p:cBhvr>
                                    </p:animEffect>
                                    <p:anim calcmode="lin" valueType="num">
                                      <p:cBhvr>
                                        <p:cTn id="8" dur="1000" fill="hold"/>
                                        <p:tgtEl>
                                          <p:spTgt spid="11267">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1126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1" name="Rectangle 3"/>
          <p:cNvSpPr>
            <a:spLocks noGrp="1" noChangeArrowheads="1"/>
          </p:cNvSpPr>
          <p:nvPr>
            <p:ph sz="quarter" idx="1"/>
          </p:nvPr>
        </p:nvSpPr>
        <p:spPr>
          <a:xfrm>
            <a:off x="250825" y="188913"/>
            <a:ext cx="8642350" cy="6480175"/>
          </a:xfrm>
        </p:spPr>
        <p:txBody>
          <a:bodyPr/>
          <a:lstStyle/>
          <a:p>
            <a:r>
              <a:rPr lang="ru-RU" altLang="ru-RU" b="1" smtClean="0"/>
              <a:t>-                Хирож-даромаднинг учдан бир кисми микдоридайигилган;</a:t>
            </a:r>
          </a:p>
          <a:p>
            <a:r>
              <a:rPr lang="ru-RU" altLang="ru-RU" b="1" smtClean="0"/>
              <a:t>-                Ушр-давлат идора ишлари учун даромаднинг 10 фоизи микдорида олинган;</a:t>
            </a:r>
          </a:p>
          <a:p>
            <a:r>
              <a:rPr lang="ru-RU" altLang="ru-RU" b="1" smtClean="0"/>
              <a:t>-                жузья-жон солиги-озик-овкат, хомашё ёки пулхисобида йигилган; </a:t>
            </a:r>
          </a:p>
          <a:p>
            <a:r>
              <a:rPr lang="ru-RU" altLang="ru-RU" b="1" smtClean="0"/>
              <a:t>-                закот-мол-мулкнинг 2,5 фоизи микдорида олинган.</a:t>
            </a:r>
          </a:p>
        </p:txBody>
      </p:sp>
    </p:spTree>
    <p:extLst>
      <p:ext uri="{BB962C8B-B14F-4D97-AF65-F5344CB8AC3E}">
        <p14:creationId xmlns:p14="http://schemas.microsoft.com/office/powerpoint/2010/main" val="2022116377"/>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p:cTn id="7" dur="1000" fill="hold"/>
                                        <p:tgtEl>
                                          <p:spTgt spid="12291">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12291">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2291">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12291">
                                            <p:txEl>
                                              <p:pRg st="1" end="1"/>
                                            </p:txEl>
                                          </p:spTgt>
                                        </p:tgtEl>
                                        <p:attrNameLst>
                                          <p:attrName>style.visibility</p:attrName>
                                        </p:attrNameLst>
                                      </p:cBhvr>
                                      <p:to>
                                        <p:strVal val="visible"/>
                                      </p:to>
                                    </p:set>
                                    <p:anim calcmode="lin" valueType="num">
                                      <p:cBhvr>
                                        <p:cTn id="14" dur="1000" fill="hold"/>
                                        <p:tgtEl>
                                          <p:spTgt spid="12291">
                                            <p:txEl>
                                              <p:pRg st="1" end="1"/>
                                            </p:txEl>
                                          </p:spTgt>
                                        </p:tgtEl>
                                        <p:attrNameLst>
                                          <p:attrName>ppt_w</p:attrName>
                                        </p:attrNameLst>
                                      </p:cBhvr>
                                      <p:tavLst>
                                        <p:tav tm="0">
                                          <p:val>
                                            <p:strVal val="#ppt_w+.3"/>
                                          </p:val>
                                        </p:tav>
                                        <p:tav tm="100000">
                                          <p:val>
                                            <p:strVal val="#ppt_w"/>
                                          </p:val>
                                        </p:tav>
                                      </p:tavLst>
                                    </p:anim>
                                    <p:anim calcmode="lin" valueType="num">
                                      <p:cBhvr>
                                        <p:cTn id="15" dur="1000" fill="hold"/>
                                        <p:tgtEl>
                                          <p:spTgt spid="12291">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12291">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0" presetClass="entr" presetSubtype="0" decel="100000" fill="hold" grpId="0" nodeType="clickEffect">
                                  <p:stCondLst>
                                    <p:cond delay="0"/>
                                  </p:stCondLst>
                                  <p:childTnLst>
                                    <p:set>
                                      <p:cBhvr>
                                        <p:cTn id="20" dur="1" fill="hold">
                                          <p:stCondLst>
                                            <p:cond delay="0"/>
                                          </p:stCondLst>
                                        </p:cTn>
                                        <p:tgtEl>
                                          <p:spTgt spid="12291">
                                            <p:txEl>
                                              <p:pRg st="2" end="2"/>
                                            </p:txEl>
                                          </p:spTgt>
                                        </p:tgtEl>
                                        <p:attrNameLst>
                                          <p:attrName>style.visibility</p:attrName>
                                        </p:attrNameLst>
                                      </p:cBhvr>
                                      <p:to>
                                        <p:strVal val="visible"/>
                                      </p:to>
                                    </p:set>
                                    <p:anim calcmode="lin" valueType="num">
                                      <p:cBhvr>
                                        <p:cTn id="21" dur="1000" fill="hold"/>
                                        <p:tgtEl>
                                          <p:spTgt spid="12291">
                                            <p:txEl>
                                              <p:pRg st="2" end="2"/>
                                            </p:txEl>
                                          </p:spTgt>
                                        </p:tgtEl>
                                        <p:attrNameLst>
                                          <p:attrName>ppt_w</p:attrName>
                                        </p:attrNameLst>
                                      </p:cBhvr>
                                      <p:tavLst>
                                        <p:tav tm="0">
                                          <p:val>
                                            <p:strVal val="#ppt_w+.3"/>
                                          </p:val>
                                        </p:tav>
                                        <p:tav tm="100000">
                                          <p:val>
                                            <p:strVal val="#ppt_w"/>
                                          </p:val>
                                        </p:tav>
                                      </p:tavLst>
                                    </p:anim>
                                    <p:anim calcmode="lin" valueType="num">
                                      <p:cBhvr>
                                        <p:cTn id="22" dur="1000" fill="hold"/>
                                        <p:tgtEl>
                                          <p:spTgt spid="12291">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12291">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0" presetClass="entr" presetSubtype="0" decel="100000" fill="hold" grpId="0" nodeType="clickEffect">
                                  <p:stCondLst>
                                    <p:cond delay="0"/>
                                  </p:stCondLst>
                                  <p:childTnLst>
                                    <p:set>
                                      <p:cBhvr>
                                        <p:cTn id="27" dur="1" fill="hold">
                                          <p:stCondLst>
                                            <p:cond delay="0"/>
                                          </p:stCondLst>
                                        </p:cTn>
                                        <p:tgtEl>
                                          <p:spTgt spid="12291">
                                            <p:txEl>
                                              <p:pRg st="3" end="3"/>
                                            </p:txEl>
                                          </p:spTgt>
                                        </p:tgtEl>
                                        <p:attrNameLst>
                                          <p:attrName>style.visibility</p:attrName>
                                        </p:attrNameLst>
                                      </p:cBhvr>
                                      <p:to>
                                        <p:strVal val="visible"/>
                                      </p:to>
                                    </p:set>
                                    <p:anim calcmode="lin" valueType="num">
                                      <p:cBhvr>
                                        <p:cTn id="28" dur="1000" fill="hold"/>
                                        <p:tgtEl>
                                          <p:spTgt spid="12291">
                                            <p:txEl>
                                              <p:pRg st="3" end="3"/>
                                            </p:txEl>
                                          </p:spTgt>
                                        </p:tgtEl>
                                        <p:attrNameLst>
                                          <p:attrName>ppt_w</p:attrName>
                                        </p:attrNameLst>
                                      </p:cBhvr>
                                      <p:tavLst>
                                        <p:tav tm="0">
                                          <p:val>
                                            <p:strVal val="#ppt_w+.3"/>
                                          </p:val>
                                        </p:tav>
                                        <p:tav tm="100000">
                                          <p:val>
                                            <p:strVal val="#ppt_w"/>
                                          </p:val>
                                        </p:tav>
                                      </p:tavLst>
                                    </p:anim>
                                    <p:anim calcmode="lin" valueType="num">
                                      <p:cBhvr>
                                        <p:cTn id="29" dur="1000" fill="hold"/>
                                        <p:tgtEl>
                                          <p:spTgt spid="12291">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12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3"/>
          <p:cNvSpPr>
            <a:spLocks noGrp="1" noChangeArrowheads="1"/>
          </p:cNvSpPr>
          <p:nvPr>
            <p:ph sz="quarter" idx="1"/>
          </p:nvPr>
        </p:nvSpPr>
        <p:spPr>
          <a:xfrm>
            <a:off x="395288" y="476250"/>
            <a:ext cx="8172450" cy="6165850"/>
          </a:xfrm>
        </p:spPr>
        <p:txBody>
          <a:bodyPr/>
          <a:lstStyle/>
          <a:p>
            <a:pPr algn="just">
              <a:lnSpc>
                <a:spcPct val="80000"/>
              </a:lnSpc>
            </a:pPr>
            <a:r>
              <a:rPr lang="ru-RU" altLang="ru-RU" b="1" smtClean="0"/>
              <a:t>Ахолидан олинадиган марказлашган соликлар хажми даромаднинг карийб ярмини ташкил этарди. Бундан ташкари, ахолига махаллий ва мавсумий солик хамда мажбуриятлар хам юклатилган эди. Арабларнинг Ватанимиз худудида юргизган мустамлакачилик сиёсати, шубхасиз, ерли  ахолининг турли ижтимоий катламларининг кескин норозилигига сабаб булди.</a:t>
            </a:r>
            <a:r>
              <a:rPr lang="ru-RU" altLang="ru-RU" smtClean="0"/>
              <a:t> </a:t>
            </a:r>
          </a:p>
        </p:txBody>
      </p:sp>
    </p:spTree>
    <p:extLst>
      <p:ext uri="{BB962C8B-B14F-4D97-AF65-F5344CB8AC3E}">
        <p14:creationId xmlns:p14="http://schemas.microsoft.com/office/powerpoint/2010/main" val="31704230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 calcmode="lin" valueType="num">
                                      <p:cBhvr additive="base">
                                        <p:cTn id="7" dur="1000" fill="hold">
                                          <p:stCondLst>
                                            <p:cond delay="0"/>
                                          </p:stCondLst>
                                        </p:cTn>
                                        <p:tgtEl>
                                          <p:spTgt spid="133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stCondLst>
                                            <p:cond delay="0"/>
                                          </p:stCondLst>
                                        </p:cTn>
                                        <p:tgtEl>
                                          <p:spTgt spid="1331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rev="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9" name="Rectangle 3"/>
          <p:cNvSpPr>
            <a:spLocks noGrp="1" noChangeArrowheads="1"/>
          </p:cNvSpPr>
          <p:nvPr>
            <p:ph sz="quarter" idx="1"/>
          </p:nvPr>
        </p:nvSpPr>
        <p:spPr>
          <a:xfrm>
            <a:off x="457200" y="549275"/>
            <a:ext cx="8229600" cy="5576888"/>
          </a:xfrm>
        </p:spPr>
        <p:txBody>
          <a:bodyPr/>
          <a:lstStyle/>
          <a:p>
            <a:pPr algn="just"/>
            <a:r>
              <a:rPr lang="ru-RU" altLang="ru-RU" smtClean="0"/>
              <a:t>Бунинг натижасида араблар хукмронлиги даврида улканинг турли  худудларида халк галаёнлари юзага келиб, алангаланиб борди. 720-722 йилларда Сугдиёнада юз берган Гурак (Самарканд хукмдори) ва Дивашти (Панжикент хокими) бошчилигидаги кузголон араблар хукмронликлигига карши</a:t>
            </a:r>
          </a:p>
          <a:p>
            <a:pPr algn="just"/>
            <a:r>
              <a:rPr lang="ru-RU" altLang="ru-RU" smtClean="0"/>
              <a:t>каратилган дастлабки шиддатли халк харакатларидан бири булган. </a:t>
            </a:r>
          </a:p>
        </p:txBody>
      </p:sp>
    </p:spTree>
    <p:extLst>
      <p:ext uri="{BB962C8B-B14F-4D97-AF65-F5344CB8AC3E}">
        <p14:creationId xmlns:p14="http://schemas.microsoft.com/office/powerpoint/2010/main" val="2933969262"/>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 calcmode="lin" valueType="num">
                                      <p:cBhvr additive="base">
                                        <p:cTn id="7" dur="1000" fill="hold">
                                          <p:stCondLst>
                                            <p:cond delay="0"/>
                                          </p:stCondLst>
                                        </p:cTn>
                                        <p:tgtEl>
                                          <p:spTgt spid="14339">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stCondLst>
                                            <p:cond delay="0"/>
                                          </p:stCondLst>
                                        </p:cTn>
                                        <p:tgtEl>
                                          <p:spTgt spid="14339">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4339">
                                            <p:txEl>
                                              <p:pRg st="0" end="0"/>
                                            </p:txEl>
                                          </p:spTgt>
                                        </p:tgtEl>
                                        <p:attrNameLst>
                                          <p:attrName>style.visibility</p:attrName>
                                        </p:attrNameLst>
                                      </p:cBhvr>
                                      <p:to>
                                        <p:strVal val="visible"/>
                                      </p:to>
                                    </p:set>
                                    <p:anim calcmode="lin" valueType="num">
                                      <p:cBhvr additive="base">
                                        <p:cTn id="13" dur="1000" fill="hold">
                                          <p:stCondLst>
                                            <p:cond delay="0"/>
                                          </p:stCondLst>
                                        </p:cTn>
                                        <p:tgtEl>
                                          <p:spTgt spid="14339">
                                            <p:txEl>
                                              <p:pRg st="0" end="0"/>
                                            </p:txEl>
                                          </p:spTgt>
                                        </p:tgtEl>
                                        <p:attrNameLst>
                                          <p:attrName>ppt_x</p:attrName>
                                        </p:attrNameLst>
                                      </p:cBhvr>
                                      <p:tavLst>
                                        <p:tav tm="0">
                                          <p:val>
                                            <p:strVal val="#ppt_x"/>
                                          </p:val>
                                        </p:tav>
                                        <p:tav tm="100000">
                                          <p:val>
                                            <p:strVal val="#ppt_x"/>
                                          </p:val>
                                        </p:tav>
                                      </p:tavLst>
                                    </p:anim>
                                    <p:anim calcmode="lin" valueType="num">
                                      <p:cBhvr additive="base">
                                        <p:cTn id="14" dur="1000" fill="hold">
                                          <p:stCondLst>
                                            <p:cond delay="0"/>
                                          </p:stCondLst>
                                        </p:cTn>
                                        <p:tgtEl>
                                          <p:spTgt spid="14339">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rev="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3" name="Rectangle 3"/>
          <p:cNvSpPr>
            <a:spLocks noGrp="1" noChangeArrowheads="1"/>
          </p:cNvSpPr>
          <p:nvPr>
            <p:ph sz="quarter" idx="1"/>
          </p:nvPr>
        </p:nvSpPr>
        <p:spPr>
          <a:xfrm>
            <a:off x="179388" y="260350"/>
            <a:ext cx="8713787" cy="6192838"/>
          </a:xfrm>
        </p:spPr>
        <p:txBody>
          <a:bodyPr/>
          <a:lstStyle/>
          <a:p>
            <a:pPr algn="just"/>
            <a:r>
              <a:rPr lang="ru-RU" altLang="ru-RU" smtClean="0"/>
              <a:t>Муканна кузголони Урта Осиё халкларининг араблар сиёсатига карши олиб борган курашидир. Бу кузголон узининг максади, вазифалари, йуналиши, жугрофий кулами ва оммавийлиги билан кескин фаркланиб туради. Гап шундаки, кузголон </a:t>
            </a:r>
            <a:r>
              <a:rPr lang="en-US" altLang="ru-RU" smtClean="0"/>
              <a:t>VIII</a:t>
            </a:r>
            <a:r>
              <a:rPr lang="ru-RU" altLang="ru-RU" smtClean="0"/>
              <a:t> асрнинг 70-йилларида бошланиб, кенг худудий  чегараларни камраб, ахолининг янги-янги катламларини узига жалб этиб бордики, унинг кудратли окими, наъраси ажнабий  хукмдорларни хам саросимага солиб куйди. </a:t>
            </a:r>
          </a:p>
        </p:txBody>
      </p:sp>
    </p:spTree>
    <p:extLst>
      <p:ext uri="{BB962C8B-B14F-4D97-AF65-F5344CB8AC3E}">
        <p14:creationId xmlns:p14="http://schemas.microsoft.com/office/powerpoint/2010/main" val="3470772034"/>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fade">
                                      <p:cBhvr>
                                        <p:cTn id="7" dur="500">
                                          <p:stCondLst>
                                            <p:cond delay="0"/>
                                          </p:stCondLst>
                                        </p:cTn>
                                        <p:tgtEl>
                                          <p:spTgt spid="15363">
                                            <p:txEl>
                                              <p:pRg st="0" end="0"/>
                                            </p:txEl>
                                          </p:spTgt>
                                        </p:tgtEl>
                                      </p:cBhvr>
                                    </p:animEffect>
                                    <p:anim calcmode="lin" valueType="num">
                                      <p:cBhvr>
                                        <p:cTn id="8" dur="500" fill="hold">
                                          <p:stCondLst>
                                            <p:cond delay="0"/>
                                          </p:stCondLst>
                                        </p:cTn>
                                        <p:tgtEl>
                                          <p:spTgt spid="15363">
                                            <p:txEl>
                                              <p:pRg st="0" end="0"/>
                                            </p:txEl>
                                          </p:spTgt>
                                        </p:tgtEl>
                                        <p:attrNameLst>
                                          <p:attrName>ppt_x</p:attrName>
                                        </p:attrNameLst>
                                      </p:cBhvr>
                                      <p:tavLst>
                                        <p:tav tm="0">
                                          <p:val>
                                            <p:strVal val="#ppt_x-.1"/>
                                          </p:val>
                                        </p:tav>
                                        <p:tav tm="100000">
                                          <p:val>
                                            <p:strVal val="#ppt_x"/>
                                          </p:val>
                                        </p:tav>
                                      </p:tavLst>
                                    </p:anim>
                                    <p:anim calcmode="lin" valueType="num">
                                      <p:cBhvr>
                                        <p:cTn id="9" dur="500" fill="hold">
                                          <p:stCondLst>
                                            <p:cond delay="0"/>
                                          </p:stCondLst>
                                        </p:cTn>
                                        <p:tgtEl>
                                          <p:spTgt spid="1536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0" y="0"/>
            <a:ext cx="8893175" cy="6715125"/>
          </a:xfrm>
          <a:prstGeom prst="rect">
            <a:avLst/>
          </a:prstGeom>
          <a:noFill/>
          <a:ln w="9525">
            <a:noFill/>
            <a:miter lim="800000"/>
            <a:headEnd/>
            <a:tailEnd/>
          </a:ln>
          <a:effectLst/>
        </p:spPr>
        <p:txBody>
          <a:bodyPr/>
          <a:lstStyle/>
          <a:p>
            <a:pPr marL="342900" indent="-342900" eaLnBrk="1" hangingPunct="1">
              <a:lnSpc>
                <a:spcPct val="80000"/>
              </a:lnSpc>
              <a:spcBef>
                <a:spcPct val="20000"/>
              </a:spcBef>
              <a:buClr>
                <a:schemeClr val="hlink"/>
              </a:buClr>
              <a:buSzPct val="90000"/>
              <a:defRPr/>
            </a:pPr>
            <a:endParaRPr lang="uz-Cyrl-UZ" kern="0" dirty="0">
              <a:effectLst>
                <a:outerShdw blurRad="38100" dist="38100" dir="2700000" algn="tl">
                  <a:srgbClr val="000000"/>
                </a:outerShdw>
              </a:effectLst>
              <a:latin typeface="Times New Roman" pitchFamily="18" charset="0"/>
              <a:cs typeface="Times New Roman" pitchFamily="18" charset="0"/>
            </a:endParaRPr>
          </a:p>
        </p:txBody>
      </p:sp>
      <p:graphicFrame>
        <p:nvGraphicFramePr>
          <p:cNvPr id="3" name="Схема 2"/>
          <p:cNvGraphicFramePr/>
          <p:nvPr>
            <p:extLst>
              <p:ext uri="{D42A27DB-BD31-4B8C-83A1-F6EECF244321}">
                <p14:modId xmlns:p14="http://schemas.microsoft.com/office/powerpoint/2010/main" val="187466928"/>
              </p:ext>
            </p:extLst>
          </p:nvPr>
        </p:nvGraphicFramePr>
        <p:xfrm>
          <a:off x="0" y="-1"/>
          <a:ext cx="8893175" cy="6715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mph" presetSubtype="0" fill="hold" grpId="0" nodeType="clickEffect">
                                  <p:stCondLst>
                                    <p:cond delay="0"/>
                                  </p:stCondLst>
                                  <p:childTnLst>
                                    <p:animRot by="216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3"/>
          <p:cNvSpPr>
            <a:spLocks noGrp="1" noChangeArrowheads="1"/>
          </p:cNvSpPr>
          <p:nvPr>
            <p:ph sz="quarter" idx="1"/>
          </p:nvPr>
        </p:nvSpPr>
        <p:spPr>
          <a:xfrm>
            <a:off x="323850" y="404813"/>
            <a:ext cx="8207375" cy="6096000"/>
          </a:xfrm>
        </p:spPr>
        <p:txBody>
          <a:bodyPr/>
          <a:lstStyle/>
          <a:p>
            <a:pPr algn="just">
              <a:lnSpc>
                <a:spcPct val="80000"/>
              </a:lnSpc>
            </a:pPr>
            <a:r>
              <a:rPr lang="ru-RU" altLang="ru-RU" smtClean="0"/>
              <a:t>10 йил давом этган бу кузголон араблар жорий этган тузум ва тартибларни какшатишга олиб келди. Тарихда «ок  кийимлилар» номи билан машхур булган бу кузголонга уз замонасининг етук кишиси, халк дарди, кайгуси ва  максадларини тушунган, асл исми Хошим ибн Хаким, аммо  Муканна (яъни юзига никоб кийган маънода) номи билан танилган шахс рахнамо булди. </a:t>
            </a:r>
          </a:p>
        </p:txBody>
      </p:sp>
    </p:spTree>
    <p:extLst>
      <p:ext uri="{BB962C8B-B14F-4D97-AF65-F5344CB8AC3E}">
        <p14:creationId xmlns:p14="http://schemas.microsoft.com/office/powerpoint/2010/main" val="1698905114"/>
      </p:ext>
    </p:extLst>
  </p:cSld>
  <p:clrMapOvr>
    <a:masterClrMapping/>
  </p:clrMapOvr>
  <p:transition>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fade">
                                      <p:cBhvr>
                                        <p:cTn id="7" dur="500">
                                          <p:stCondLst>
                                            <p:cond delay="0"/>
                                          </p:stCondLst>
                                        </p:cTn>
                                        <p:tgtEl>
                                          <p:spTgt spid="163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p:cNvSpPr>
            <a:spLocks noGrp="1" noChangeArrowheads="1"/>
          </p:cNvSpPr>
          <p:nvPr>
            <p:ph sz="quarter" idx="1"/>
          </p:nvPr>
        </p:nvSpPr>
        <p:spPr>
          <a:xfrm>
            <a:off x="323850" y="188913"/>
            <a:ext cx="8569325" cy="6408737"/>
          </a:xfrm>
        </p:spPr>
        <p:txBody>
          <a:bodyPr/>
          <a:lstStyle/>
          <a:p>
            <a:pPr algn="just">
              <a:lnSpc>
                <a:spcPct val="80000"/>
              </a:lnSpc>
            </a:pPr>
            <a:r>
              <a:rPr lang="ru-RU" altLang="ru-RU" sz="2400" smtClean="0"/>
              <a:t>Араблар истилоси ва хукмронлиги Ватанимиз худудида канчалик  мураккаб ижтимоий-сиёсий окибатлар билан боглик  булмасин, шу билан бирликда яккахудолик гояси, илгор ижтимоий-сиёсий, фалсафий карашларни узида мужассам этган ислом дини ва  таълимотининг улкамизда аста-секин илдиз отиб бориши улуг  аждодларимиз  хаёти ва тафаккурида катта  ахамиятга эга булди. Ислом дини ахолининг маънавий кудратини кучайтиришда етакчи омил булди. Унинг мукаддас китоби-Куръони карим гоялари ва оятлари махаллий  халклар онги, шуурига сингиб, уларнинг турмуш ва фикрлаш тарзининг ажралмас бир кисмига айланиб боради.  Ислом дини айникса унинг ханафия мазхаби,  ерли ахоли одатлари, анъаналари билан уйгунлашди. Оллохнинг ягоналигига имон келтириш, унинг юксак инсонпарварлик гояларига ишонч ва эътикод-булар юрт кишиларида бир-бирларини кувватлаш, бирлашиш, узларини ягона маконда хис килиш, узаро хамкорликда, кенг саъй-харакатларда булиш туйгусини шакллантириб борди. </a:t>
            </a:r>
          </a:p>
        </p:txBody>
      </p:sp>
    </p:spTree>
    <p:extLst>
      <p:ext uri="{BB962C8B-B14F-4D97-AF65-F5344CB8AC3E}">
        <p14:creationId xmlns:p14="http://schemas.microsoft.com/office/powerpoint/2010/main" val="4002778158"/>
      </p:ext>
    </p:extLst>
  </p:cSld>
  <p:clrMapOvr>
    <a:masterClrMapping/>
  </p:clrMapOvr>
  <p:transition>
    <p:wheel spokes="2"/>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fade">
                                      <p:cBhvr>
                                        <p:cTn id="7" dur="500">
                                          <p:stCondLst>
                                            <p:cond delay="0"/>
                                          </p:stCondLst>
                                        </p:cTn>
                                        <p:tgtEl>
                                          <p:spTgt spid="174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9706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86737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Прямоугольник 3"/>
          <p:cNvSpPr>
            <a:spLocks noChangeArrowheads="1"/>
          </p:cNvSpPr>
          <p:nvPr/>
        </p:nvSpPr>
        <p:spPr bwMode="auto">
          <a:xfrm>
            <a:off x="152400" y="65088"/>
            <a:ext cx="8523288"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ru-RU" sz="2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788 yilda Mag‘ribning g‘arbiy qismida(hozirgi Ma-rokash) idrisiylar (788 – 985), uning sharqiy qismida (hozirgi Tunis) ag‘labiylar (800 – 909) hukmronligi o‘rnatildi. Xuroson va Movarounnahrda esa 9 asrning 20-yillaridan boshlab mahalliy sulolalar: Tohiriylar(821 – 873), Safforiylar(867 – 903) va Somoniylar (875 – 999) bosh ko‘tarib chiqdilar. Ular Arab Xalifatiga nomigagina tobe bo‘lib, aslida mustaqil hukmdor edilar. Arab Xalifati 1258 yilda mo‘g‘ullar tarafidan tugatildi.</a:t>
            </a:r>
            <a:endParaRPr kumimoji="0" lang="ru-RU" altLang="ru-RU" sz="2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pic>
        <p:nvPicPr>
          <p:cNvPr id="337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263" y="2420938"/>
            <a:ext cx="6913562" cy="476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4484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Прямоугольник 3"/>
          <p:cNvSpPr>
            <a:spLocks noChangeArrowheads="1"/>
          </p:cNvSpPr>
          <p:nvPr/>
        </p:nvSpPr>
        <p:spPr bwMode="auto">
          <a:xfrm>
            <a:off x="249238" y="112713"/>
            <a:ext cx="849947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ru-RU" sz="2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Xalifalik — (Arab tilida:</a:t>
            </a:r>
            <a:r>
              <a:rPr kumimoji="0" lang="ar-AE" altLang="ru-RU" sz="2000" b="0" i="0" u="none" strike="noStrike" kern="1200" cap="none" spc="0" normalizeH="0" baseline="0" noProof="0" smtClean="0">
                <a:ln>
                  <a:noFill/>
                </a:ln>
                <a:solidFill>
                  <a:prstClr val="black"/>
                </a:solidFill>
                <a:effectLst/>
                <a:uLnTx/>
                <a:uFillTx/>
                <a:latin typeface="Arial" panose="020B0604020202020204" pitchFamily="34" charset="0"/>
                <a:ea typeface="+mn-ea"/>
                <a:cs typeface="Tahoma" panose="020B0604030504040204" pitchFamily="34" charset="0"/>
              </a:rPr>
              <a:t>خلافة </a:t>
            </a:r>
            <a:r>
              <a:rPr kumimoji="0" lang="en-US" altLang="ru-RU" sz="2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yoki khilaafah) musulmon olamining siyosiy birligi va rahbariyatini namoyish etuvchi Islomiy hukumat shaklidir. Davlat boshligʻi lavozimi(Halif) Muhammad paygʻambarning siyosiy hokimiyatining davomchisi(meʼroschisi) sifatida tushuniladi. Sunniylarga koʻra halif odamlar yoki ularning vakillari tarafidan tanlangan shaxsdir, shialarga koʻra esa Ahl ul-Bayt orasidan tanlangan Imom hisoblanadi. Muhammad paygʻambar davridan 1924-yilgacha, Umayyad, Abbosiylar, va Usmoniylar sulolalari halifatni boshqarib kelishgan.</a:t>
            </a:r>
            <a:endParaRPr kumimoji="0" lang="ru-RU" altLang="ru-RU" sz="2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
        <p:nvSpPr>
          <p:cNvPr id="34819" name="Прямоугольник 4"/>
          <p:cNvSpPr>
            <a:spLocks noChangeArrowheads="1"/>
          </p:cNvSpPr>
          <p:nvPr/>
        </p:nvSpPr>
        <p:spPr bwMode="auto">
          <a:xfrm>
            <a:off x="325438" y="2636838"/>
            <a:ext cx="8347075"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ru-RU" sz="2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Xalifalik — 7—8-asrlarda arab istilolari natijasida Arabiston ya.o., Yaqin va Oʻrta Sharq, Shim. Afrika, Ispaniya, Markaziy Osiyo va Kavkazortini oʻz ichiga olgan davlat (qarang Arab xalifaligi). Ibn Xaldutshng yozishicha, "johiliya arablari" faqat diniy sifatdagi (paygʻambarlik, valiylik, kohinlik va h.k.) hokimiyatni tan olganlar. Shuning uchun ham hijratdan soʻng (622 y.) Madinada barpo boʻlgan va 630—632 yillarda butun Arabiston ya.o.ni oʻz ichiga olgan tuzum islom diniga asoslangan, teokratik davlat shaklini olgan. Bu davlatning boshligʻi — rasululloh — Allohttg elchisi, ammo u abadiy emasligi paygʻambarning oʻzi tomonidan qaytaqayta taʼkidlab kelingan. Bu davlatni kelajakda boshqaradiganlar siyosiy usullardan foydalanishlari muqarrar edi, zero Muhammad — paygʻambarlarning oxirgisi (xotam ulanbiyo). Birinchi boʻlib bu haqiqat Paygʻambar tomonidan anglandi</a:t>
            </a:r>
            <a:endParaRPr kumimoji="0" lang="ru-RU" altLang="ru-RU" sz="2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41034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Прямоугольник 3"/>
          <p:cNvSpPr>
            <a:spLocks noChangeArrowheads="1"/>
          </p:cNvSpPr>
          <p:nvPr/>
        </p:nvSpPr>
        <p:spPr bwMode="auto">
          <a:xfrm>
            <a:off x="328613" y="142875"/>
            <a:ext cx="8518525"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ru-RU" sz="2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Umaviylar - Yaqin va Oʻrta Sharq, Movarounnahrda xukmronlik qilgan arab xalifalari sulolasi (661 — 750), arablarning Makkadagi quraysh qabilasining umayya urugʻidan kelib chiqishgan. Asoschisi — Muoviya I. U. davrida arablar gʻarbda Shim. Afrika, Pirenei ya.o.ning katta qismi, sharqda Tabariston, Jurjon, Movarounnahr, Sind va b. hududlarni bosib olishgan. Muoviya 1 (661—680) va Abdulmalik davrida (685—705) davlatning harbiy, siyosiy, iqtisodiy qudratini oshiruvchi bir qancha maʼmuriy va harbiy islohotlar oʻtkazilgan. Xususan, xalifa lavozimi nasliy boʻlib qolgan, davlat xazinasi va davlat arxivi tashkil etilgan, arab tili davlat tili deb eʼlon qilingan, yangi (oltin, kumush va mis) pul chiqarilgan, harbiydengiz floti tashkil etilgan. </a:t>
            </a:r>
            <a:endParaRPr kumimoji="0" lang="ru-RU" altLang="ru-RU" sz="2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pic>
        <p:nvPicPr>
          <p:cNvPr id="358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3621088"/>
            <a:ext cx="8426450" cy="323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2185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Прямоугольник 3"/>
          <p:cNvSpPr>
            <a:spLocks noChangeArrowheads="1"/>
          </p:cNvSpPr>
          <p:nvPr/>
        </p:nvSpPr>
        <p:spPr bwMode="auto">
          <a:xfrm>
            <a:off x="336550" y="128588"/>
            <a:ext cx="8556625"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 U. davrida koʻplab qoʻzgʻolonlar (736—737 y. Oʻrta Osiyodagi Xoris ibn Surayj, 731—740 y.larda Marokashdagi barbarlar qoʻzgʻoloni, 742 y. Magʻribda xorijiylar qoʻzgʻoloni va b.) boʻlgan. 747—750 y.lardagi Abu Muslim qoʻzgʻoloni natijasida xalifa Marvon II taxtdan tushgan, hokimiyat abbosiylar qoʻliga oʻtgan. U. hukmdorlari: Muoviya I (661 — 680), Yazid I (680—683), Muoviya II (683-684), Marvon I (684-685), Abdulmalik (685—705), Valid (705—715), Sulaymon (715717), Umar (717-720), Yazid II (720-724), Hishom (724-743), Valid II (-), Yazid III (744), Ibroxim (744), Marvon II (744—750).</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pic>
        <p:nvPicPr>
          <p:cNvPr id="368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6263" y="3933825"/>
            <a:ext cx="299720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6619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Прямоугольник 3"/>
          <p:cNvSpPr>
            <a:spLocks noChangeArrowheads="1"/>
          </p:cNvSpPr>
          <p:nvPr/>
        </p:nvSpPr>
        <p:spPr bwMode="auto">
          <a:xfrm>
            <a:off x="250825" y="39688"/>
            <a:ext cx="8713788" cy="60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ru-RU" sz="26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	Umaviylar - Yaqin va Oʻrta Sharq, Movarounnahrda xukmronlik qilgan arab xalifalari sulolasi (661 - 750), arablarning Makkadagi quraysh qabilasining umayya urugʻidan kelib chiqishgan. Asoschisi - Muoviya I. U. davrida arablar gʻarbda Shim. Afrika, Pirenei ya.o.ning katta qismi, sharqda Tabariston, Jurjon, Movarounnahr, Sind va b. hududlarni bosib olishgan. Muoviya 1 (661-680) va Abdulmalik davrida (685-705) davlatning harbiy, siyosiy, iqtisodiy qudratini oshiruvchi bir qancha maʼmuriy va harbiy islohotlar oʻtkazilgan. Xususan, xalifa lavozimi nasliy boʻlib qolgan, davlat xazinasi va davlat arxivi tashkil etilgan, arab tili davlat tili deb eʼlon qilingan, yangi (oltin, kumush va mis) pul chiqarilgan, harbiydengiz floti tashkil etilgan. U. poytaxtni Damashq sh.ga koʻchirganlar, shu tufayli bu xalifalikni Damashq xalifaligi deb ham atashadi. </a:t>
            </a:r>
            <a:endParaRPr kumimoji="0" lang="ru-RU" altLang="ru-RU" sz="26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43201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Прямоугольник 3"/>
          <p:cNvSpPr>
            <a:spLocks noChangeArrowheads="1"/>
          </p:cNvSpPr>
          <p:nvPr/>
        </p:nvSpPr>
        <p:spPr bwMode="auto">
          <a:xfrm>
            <a:off x="241300" y="136525"/>
            <a:ext cx="8637588"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ru-RU" sz="2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Abbosiylar arab xalifalari sulolasi (750–1258), Muhammad (sav) ning amakilari Abbos avlodlari. Abu Muslim qo‘zg‘oloni natijasida hokimiyat tepasiga kelgan. Dastlabki poytaxti – Kufa shahri „Saffoh“ („Xunrez“) laqabi bilan mashhur bo‘lgan Abul Abbos Abdulloh sulolaning birinchi xalifasi edi. Ikkinchi xalifa Saffohning ukasi Abu Jaʼfar Mansur (754–775) Bag‘dod shahriga asos solib, poytaxtni shu yerga ko‘chirdi. Abbosiylar hukmronligining dastlabki davrida mulkchilik munosabatlari o‘sib, savdo-sotiq rivojlandi. Bag‘dod Sharqning yirik savdo markaziga aylandi, ilm-fan ravnaq topib, falsafa, matematika, tabiiyot va boshqa fanlarga oid ko‘plab asarlar yaratildi. Andalusiya (Ispaniya) dan tashqari butun musulmon mamlakatlari – Mag‘rib, Hindiston, Movarounnahr Abbosiylar qo‘li ostiga o‘tdi. Bular xalifalikning iqtisodiy negizini, siyosiy va harbiy qudratini mustahkamladi.</a:t>
            </a:r>
            <a:endParaRPr kumimoji="0" lang="ru-RU" altLang="ru-RU" sz="2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
        <p:nvSpPr>
          <p:cNvPr id="38915" name="Прямоугольник 4"/>
          <p:cNvSpPr>
            <a:spLocks noChangeArrowheads="1"/>
          </p:cNvSpPr>
          <p:nvPr/>
        </p:nvSpPr>
        <p:spPr bwMode="auto">
          <a:xfrm>
            <a:off x="241300" y="4229100"/>
            <a:ext cx="8637588"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ru-RU" sz="2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Ayniqsa Horun ar-Rashid va uning o‘g‘li Maʼmun zamoni Abbosiylar sulolasining gullagan davri edi. 9-asrning ikkinchi yarmidan boshlab Abbosiylar xalifaligi zaiflasha boshladi, Afrikada ag‘labiylar, Misrda tuluniylar, Xuroson va Movarounnahrda somoniylar Abbosiylar xalifaligidan ajrab chiqdilar. 10-asrning boshiga kelib faqat Bag‘dod va uning atroflaridagina siyosiy hokimiyat Abbosiylar qo‘lida qoldi. Harbiy kuchlar turk sarkardalari qo‘liga o‘tib ketdi. Ular xohlagan vaqtlarida xalifalarni almashtira olar edilar.</a:t>
            </a:r>
            <a:endParaRPr kumimoji="0" lang="ru-RU" altLang="ru-RU" sz="2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76234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431800" algn="just" defTabSz="914400" rtl="0" eaLnBrk="1" fontAlgn="base" latinLnBrk="0" hangingPunct="1">
              <a:lnSpc>
                <a:spcPct val="100000"/>
              </a:lnSpc>
              <a:spcBef>
                <a:spcPct val="0"/>
              </a:spcBef>
              <a:spcAft>
                <a:spcPct val="0"/>
              </a:spcAft>
              <a:buClrTx/>
              <a:buSzTx/>
              <a:buFontTx/>
              <a:buNone/>
              <a:tabLst/>
              <a:defRPr/>
            </a:pPr>
            <a:endParaRPr kumimoji="0" lang="uz-Cyrl-UZ" altLang="ru-RU" sz="24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431800" algn="just" defTabSz="914400" rtl="0" eaLnBrk="1" fontAlgn="base" latinLnBrk="0" hangingPunct="1">
              <a:lnSpc>
                <a:spcPct val="100000"/>
              </a:lnSpc>
              <a:spcBef>
                <a:spcPct val="0"/>
              </a:spcBef>
              <a:spcAft>
                <a:spcPct val="0"/>
              </a:spcAft>
              <a:buClrTx/>
              <a:buSzTx/>
              <a:buFontTx/>
              <a:buNone/>
              <a:tabLst/>
              <a:defRPr/>
            </a:pPr>
            <a:endParaRPr kumimoji="0" lang="uz-Cyrl-UZ"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
        <p:nvSpPr>
          <p:cNvPr id="13315" name="Прямоугольник 1"/>
          <p:cNvSpPr>
            <a:spLocks noChangeArrowheads="1"/>
          </p:cNvSpPr>
          <p:nvPr/>
        </p:nvSpPr>
        <p:spPr bwMode="auto">
          <a:xfrm>
            <a:off x="0" y="333375"/>
            <a:ext cx="8929688" cy="5632450"/>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ru-RU" sz="40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ru-RU" sz="40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VI asrning 2-yarmi – VII boshlarida</a:t>
            </a:r>
            <a:r>
              <a:rPr kumimoji="0" lang="en-US" altLang="ru-RU" sz="40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Arabiston yarim orolidagi ko‘chmanchi badaviylar jamiyatida siyosiy  parokandalik hukm surar edi. O‘zaro qabilaviy urushlar </a:t>
            </a:r>
            <a:r>
              <a:rPr kumimoji="0" lang="en-US" altLang="ru-RU" sz="40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dehqonchilik va savdo-sotiq </a:t>
            </a:r>
            <a:r>
              <a:rPr kumimoji="0" lang="en-US" altLang="ru-RU" sz="40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ishlariga zarar etkazar, honavayronlik avj olgan edi. Undan tashqari aholi orasida </a:t>
            </a:r>
            <a:r>
              <a:rPr kumimoji="0" lang="en-US" altLang="ru-RU" sz="40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ko‘pxudolik</a:t>
            </a:r>
            <a:r>
              <a:rPr kumimoji="0" lang="en-US" altLang="ru-RU" sz="40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altLang="ru-RU" sz="40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budparastlik</a:t>
            </a:r>
            <a:r>
              <a:rPr kumimoji="0" lang="en-US" altLang="ru-RU" sz="40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keng yoyilgan edi.</a:t>
            </a:r>
            <a:endParaRPr kumimoji="0" lang="ru-RU" altLang="ru-RU" sz="40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8639081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Прямоугольник 3"/>
          <p:cNvSpPr>
            <a:spLocks noChangeArrowheads="1"/>
          </p:cNvSpPr>
          <p:nvPr/>
        </p:nvSpPr>
        <p:spPr bwMode="auto">
          <a:xfrm>
            <a:off x="179388" y="115888"/>
            <a:ext cx="8785225"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10-asr o‘rtalariga kelib Abbosiylar siyosiy hokimiyatni tamoman qo‘ldan boy berib, musulmonlarning diniy xalifasi (payg‘ambar o‘rinbosari)gina bo‘lib qoldilar. Erondagi buvayhiylar (945 yil) Bag‘dodni o‘z qo‘liga oldi, lekin ular Abbosiylarning mavqei bilan hisoblashar edi. Bag‘dod saljuqiy-sunniylar tomonidan bosib olingandan keyin Abbosiylar siyosiy hukmronligi qisman tiklandi va dinning mavqei mustahkamlandi. 1258 yil mo‘g‘ullar Bagʻdodni vayron qilib, Abbosiylarni tamoman tor-mor keltirdi. Mo‘g‘ul xoni Huloku buyrug‘i bilan Abbosiy xalifalarning so‘nggisi -Mustaʼsim qatl etildi. Abbosiylar sulolasining qolgan vakillari esa Misrga qochdi. Mamluk sultonlari davrida (turklar 1517 yili Misrni olgunga qadar) Abbosiylar Qohirada muqaddas kishilar sifatida yashab keldilar. 1261 yili mamluk sultoni Beybars Abbosiylardan biri al-Mustansirni xalifa deb eʼlon qildi. 1517 yil Abbosiylarning avlodi Mutavakkil III Istanbulga keltirilib, u diniy rahnamolik huquqini turk sultonlariga topshirgan. Abbosiylardan 37 kishi xalifa bo‘lgan.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58392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3" y="71438"/>
            <a:ext cx="8837612"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Скругленный прямоугольник 3"/>
          <p:cNvSpPr/>
          <p:nvPr/>
        </p:nvSpPr>
        <p:spPr>
          <a:xfrm>
            <a:off x="611188" y="4868863"/>
            <a:ext cx="8064500" cy="1152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Franklin Gothic Book"/>
                <a:ea typeface="+mn-ea"/>
                <a:cs typeface="+mn-cs"/>
              </a:rPr>
              <a:t>ABBOSIYLAR ZABT ETGAN HUDUDLAR</a:t>
            </a:r>
            <a:endParaRPr kumimoji="0" lang="ru-RU" sz="2400" b="0" i="0" u="none" strike="noStrike" kern="1200" cap="none" spc="0" normalizeH="0" baseline="0" noProof="0" dirty="0">
              <a:ln>
                <a:noFill/>
              </a:ln>
              <a:solidFill>
                <a:prstClr val="white"/>
              </a:solidFill>
              <a:effectLst/>
              <a:uLnTx/>
              <a:uFillTx/>
              <a:latin typeface="Franklin Gothic Book"/>
              <a:ea typeface="+mn-ea"/>
              <a:cs typeface="+mn-cs"/>
            </a:endParaRPr>
          </a:p>
        </p:txBody>
      </p:sp>
    </p:spTree>
    <p:extLst>
      <p:ext uri="{BB962C8B-B14F-4D97-AF65-F5344CB8AC3E}">
        <p14:creationId xmlns:p14="http://schemas.microsoft.com/office/powerpoint/2010/main" val="1184238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Прямоугольник 3"/>
          <p:cNvSpPr>
            <a:spLocks noChangeArrowheads="1"/>
          </p:cNvSpPr>
          <p:nvPr/>
        </p:nvSpPr>
        <p:spPr bwMode="auto">
          <a:xfrm>
            <a:off x="34925" y="82550"/>
            <a:ext cx="9028113"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ru-RU" sz="2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	Arab xalifaligi mamlakatlari madaniyatida san'at, ayniqsa, me'morchilik san'ati alohida o`rintutgan.Go`zallikda tengi yo`q hukmdorlar saroylari soya-salqin, yam-yashil bog`lar ichida bunyodetilgan. Ularda favvoralar mavjud bo`lgan.Shahar me'morchiligi ham juda rivojlangan. Shahar ko`chalariga tosh yotqizilgan. Ko`chalarchiroqlar bilan yoritilgan. Masjidlar shahar ko`rkiga-ko`rk qo`shgan. Masalan, VIII - IX asrlardaQurdobada bunyod etilgan masjidga 600 dan ortiq marmar ustun ishlatilgan. Ustunlar nihoyatdanafis bo`lib, ular masjidga ulug`vorlik baxsh etgan. Qohira shahridagi Hasan masjidi tepasigaqurilgan balandligi 55 metrli gumbaz ham kishilarni hayratga solgan. Arab quruvchilari ajoyibsaroylar, maqbaralar va qal’alar qurishlari bilan shuhrat qozonganlar. Amirning IspaniyaningGranada shahridagi Al-Humro saroyi butun dunyoga mashhur. Halifalikning har bir shahridaalbatta masjidlar bunyod etilgan. Masjidda namoz o’qishdan tashqari, shuningdek, shariyatsudining majlislari o’tkazilgan, kambag’allar uchun to’plangan pullar saqlangan, bu yerga butuntevarak-atrofdagi musulmonlar kelishgan. Aynan shu tufayli masjid qurilishiga katta e’tiborberilgan. Masjidning asosiy binosi – hovliga qaratib qurilgan to’rtburchakli zal. Hovli ustunli ayvonlar bilan o’ralgan, u yerda musulmonlar quyoshdan saqlanganlar. </a:t>
            </a:r>
            <a:endParaRPr kumimoji="0" lang="ru-RU" altLang="ru-RU" sz="2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92325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Прямоугольник 3"/>
          <p:cNvSpPr>
            <a:spLocks noChangeArrowheads="1"/>
          </p:cNvSpPr>
          <p:nvPr/>
        </p:nvSpPr>
        <p:spPr bwMode="auto">
          <a:xfrm>
            <a:off x="158750" y="231775"/>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3200" b="1" i="0" u="none" strike="noStrike" kern="1200" cap="none" spc="0" normalizeH="0" baseline="0" noProof="0" smtClean="0">
                <a:ln>
                  <a:noFill/>
                </a:ln>
                <a:solidFill>
                  <a:srgbClr val="FF0000"/>
                </a:solidFill>
                <a:effectLst/>
                <a:uLnTx/>
                <a:uFillTx/>
                <a:latin typeface="Times New Roman" panose="02020603050405020304" pitchFamily="18" charset="0"/>
                <a:ea typeface="+mn-ea"/>
                <a:cs typeface="+mn-cs"/>
              </a:rPr>
              <a:t>Arablar zulmiga </a:t>
            </a:r>
            <a:r>
              <a:rPr kumimoji="0" lang="en-US" altLang="ru-RU" sz="3200" b="1" i="0" u="sng" strike="noStrike" kern="1200" cap="none" spc="0" normalizeH="0" baseline="0" noProof="0" smtClean="0">
                <a:ln>
                  <a:noFill/>
                </a:ln>
                <a:solidFill>
                  <a:srgbClr val="FF0000"/>
                </a:solidFill>
                <a:effectLst/>
                <a:uLnTx/>
                <a:uFillTx/>
                <a:latin typeface="Times New Roman" panose="02020603050405020304" pitchFamily="18" charset="0"/>
                <a:ea typeface="+mn-ea"/>
                <a:cs typeface="+mn-cs"/>
                <a:hlinkClick r:id="rId2"/>
              </a:rPr>
              <a:t>qarshi xalq ozodlik kurashlari</a:t>
            </a:r>
            <a:r>
              <a:rPr kumimoji="0" lang="en-US" altLang="ru-RU" sz="2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 </a:t>
            </a:r>
            <a:endParaRPr kumimoji="0" lang="ru-RU"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
        <p:nvSpPr>
          <p:cNvPr id="5" name="Скругленный прямоугольник 4"/>
          <p:cNvSpPr/>
          <p:nvPr/>
        </p:nvSpPr>
        <p:spPr>
          <a:xfrm>
            <a:off x="179512" y="66782"/>
            <a:ext cx="8784976" cy="914400"/>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ru-RU" sz="24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43014" name="Прямоугольник 5"/>
          <p:cNvSpPr>
            <a:spLocks noChangeArrowheads="1"/>
          </p:cNvSpPr>
          <p:nvPr/>
        </p:nvSpPr>
        <p:spPr bwMode="auto">
          <a:xfrm>
            <a:off x="147638" y="173038"/>
            <a:ext cx="8816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3200" b="1" i="0" u="none" strike="noStrike" kern="1200" cap="none" spc="0" normalizeH="0" baseline="0" noProof="0" smtClean="0">
                <a:ln>
                  <a:noFill/>
                </a:ln>
                <a:solidFill>
                  <a:srgbClr val="92D050"/>
                </a:solidFill>
                <a:effectLst/>
                <a:uLnTx/>
                <a:uFillTx/>
                <a:latin typeface="Times New Roman" panose="02020603050405020304" pitchFamily="18" charset="0"/>
                <a:ea typeface="+mn-ea"/>
                <a:cs typeface="+mn-cs"/>
              </a:rPr>
              <a:t>Arablar zulmiga </a:t>
            </a:r>
            <a:r>
              <a:rPr kumimoji="0" lang="en-US" altLang="ru-RU" sz="3200" b="1" i="0" u="sng" strike="noStrike" kern="1200" cap="none" spc="0" normalizeH="0" baseline="0" noProof="0" smtClean="0">
                <a:ln>
                  <a:noFill/>
                </a:ln>
                <a:solidFill>
                  <a:srgbClr val="92D050"/>
                </a:solidFill>
                <a:effectLst/>
                <a:uLnTx/>
                <a:uFillTx/>
                <a:latin typeface="Times New Roman" panose="02020603050405020304" pitchFamily="18" charset="0"/>
                <a:ea typeface="+mn-ea"/>
                <a:cs typeface="+mn-cs"/>
                <a:hlinkClick r:id="rId2"/>
              </a:rPr>
              <a:t>qarshi xalq ozodlik kurashlari</a:t>
            </a:r>
            <a:r>
              <a:rPr kumimoji="0" lang="en-US" altLang="ru-RU" sz="2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 </a:t>
            </a:r>
            <a:endParaRPr kumimoji="0" lang="ru-RU"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
        <p:nvSpPr>
          <p:cNvPr id="43015" name="Прямоугольник 6"/>
          <p:cNvSpPr>
            <a:spLocks noChangeArrowheads="1"/>
          </p:cNvSpPr>
          <p:nvPr/>
        </p:nvSpPr>
        <p:spPr bwMode="auto">
          <a:xfrm>
            <a:off x="0" y="1412875"/>
            <a:ext cx="91440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3200" b="0" i="0" u="none" strike="noStrike" kern="1200" cap="none" spc="0" normalizeH="0" baseline="0" noProof="0" smtClean="0">
                <a:ln>
                  <a:noFill/>
                </a:ln>
                <a:solidFill>
                  <a:srgbClr val="00B0F0"/>
                </a:solidFill>
                <a:effectLst/>
                <a:uLnTx/>
                <a:uFillTx/>
                <a:latin typeface="Times New Roman" panose="02020603050405020304" pitchFamily="18" charset="0"/>
                <a:ea typeface="+mn-ea"/>
                <a:cs typeface="+mn-cs"/>
              </a:rPr>
              <a:t>O’rta Osiyo xalqlari arablar istilochilik yurishining birinchi kunlaridan boshlab o`z erki va ozodligi uchun muqaddas kurashga otlanganlar, ona Vatan tuprog’ining biror qarich yeri bo`lsada, uni jangsiz va kurashsiz </a:t>
            </a:r>
            <a:r>
              <a:rPr kumimoji="0" lang="en-US" altLang="ru-RU" sz="3200" b="0" i="0" u="none" strike="noStrike" kern="1200" cap="none" spc="0" normalizeH="0" baseline="0" noProof="0" smtClean="0">
                <a:ln>
                  <a:noFill/>
                </a:ln>
                <a:solidFill>
                  <a:srgbClr val="00B0F0"/>
                </a:solidFill>
                <a:effectLst/>
                <a:uLnTx/>
                <a:uFillTx/>
                <a:latin typeface="Times New Roman" panose="02020603050405020304" pitchFamily="18" charset="0"/>
                <a:ea typeface="+mn-ea"/>
                <a:cs typeface="+mn-cs"/>
                <a:hlinkClick r:id="rId3"/>
              </a:rPr>
              <a:t>bosqinchilarga bermaganlar</a:t>
            </a:r>
            <a:r>
              <a:rPr kumimoji="0" lang="en-US" altLang="ru-RU" sz="3200" b="0" i="0" u="none" strike="noStrike" kern="1200" cap="none" spc="0" normalizeH="0" baseline="0" noProof="0" smtClean="0">
                <a:ln>
                  <a:noFill/>
                </a:ln>
                <a:solidFill>
                  <a:srgbClr val="00B0F0"/>
                </a:solidFill>
                <a:effectLst/>
                <a:uLnTx/>
                <a:uFillTx/>
                <a:latin typeface="Times New Roman" panose="02020603050405020304" pitchFamily="18" charset="0"/>
                <a:ea typeface="+mn-ea"/>
                <a:cs typeface="+mn-cs"/>
              </a:rPr>
              <a:t>, Arablarga qarshi olib borilgan erk va ozodlik kurashining- eng e'tiborli tomoni shundaki, bu korashda Movarounnahrning o’troq qadimiy yerlik aholisi bilan turk qabilalari doimo birgalashib yagona ittifoqda jang qilganlar.</a:t>
            </a:r>
            <a:endParaRPr kumimoji="0" lang="ru-RU" altLang="ru-RU" sz="3200" b="0" i="0" u="none" strike="noStrike" kern="1200" cap="none" spc="0" normalizeH="0" baseline="0" noProof="0" smtClean="0">
              <a:ln>
                <a:noFill/>
              </a:ln>
              <a:solidFill>
                <a:srgbClr val="00B0F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138616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Прямоугольник 3"/>
          <p:cNvSpPr>
            <a:spLocks noChangeArrowheads="1"/>
          </p:cNvSpPr>
          <p:nvPr/>
        </p:nvSpPr>
        <p:spPr bwMode="auto">
          <a:xfrm>
            <a:off x="19050" y="476250"/>
            <a:ext cx="9144000"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3600" b="0" i="0" u="none" strike="noStrike" kern="1200" cap="none" spc="0" normalizeH="0" baseline="0" noProof="0" smtClean="0">
                <a:ln>
                  <a:noFill/>
                </a:ln>
                <a:solidFill>
                  <a:srgbClr val="4E3B30"/>
                </a:solidFill>
                <a:effectLst/>
                <a:uLnTx/>
                <a:uFillTx/>
                <a:latin typeface="Times New Roman" panose="02020603050405020304" pitchFamily="18" charset="0"/>
                <a:ea typeface="+mn-ea"/>
                <a:cs typeface="+mn-cs"/>
              </a:rPr>
              <a:t>720—722 yillarda birinchilar katorida arablarga qarshi Sug’diyonada qo`zgolon ko`tarilgan. Bu ko`zgalonga Samarqand hokimi G’o’rak va Panjik</a:t>
            </a:r>
            <a:r>
              <a:rPr kumimoji="0" lang="ru-RU" altLang="ru-RU" sz="3600" b="0" i="0" u="none" strike="noStrike" kern="1200" cap="none" spc="0" normalizeH="0" baseline="0" noProof="0" smtClean="0">
                <a:ln>
                  <a:noFill/>
                </a:ln>
                <a:solidFill>
                  <a:srgbClr val="4E3B30"/>
                </a:solidFill>
                <a:effectLst/>
                <a:uLnTx/>
                <a:uFillTx/>
                <a:latin typeface="Times New Roman" panose="02020603050405020304" pitchFamily="18" charset="0"/>
                <a:ea typeface="+mn-ea"/>
                <a:cs typeface="+mn-cs"/>
              </a:rPr>
              <a:t>е</a:t>
            </a:r>
            <a:r>
              <a:rPr kumimoji="0" lang="en-US" altLang="ru-RU" sz="3600" b="0" i="0" u="none" strike="noStrike" kern="1200" cap="none" spc="0" normalizeH="0" baseline="0" noProof="0" smtClean="0">
                <a:ln>
                  <a:noFill/>
                </a:ln>
                <a:solidFill>
                  <a:srgbClr val="4E3B30"/>
                </a:solidFill>
                <a:effectLst/>
                <a:uLnTx/>
                <a:uFillTx/>
                <a:latin typeface="Times New Roman" panose="02020603050405020304" pitchFamily="18" charset="0"/>
                <a:ea typeface="+mn-ea"/>
                <a:cs typeface="+mn-cs"/>
              </a:rPr>
              <a:t>nt xukmdori Divashtich boshchilik qilganlar. Har safar bo`lganid</a:t>
            </a:r>
            <a:r>
              <a:rPr kumimoji="0" lang="ru-RU" altLang="ru-RU" sz="3600" b="0" i="0" u="none" strike="noStrike" kern="1200" cap="none" spc="0" normalizeH="0" baseline="0" noProof="0" smtClean="0">
                <a:ln>
                  <a:noFill/>
                </a:ln>
                <a:solidFill>
                  <a:srgbClr val="4E3B30"/>
                </a:solidFill>
                <a:effectLst/>
                <a:uLnTx/>
                <a:uFillTx/>
                <a:latin typeface="Times New Roman" panose="02020603050405020304" pitchFamily="18" charset="0"/>
                <a:ea typeface="+mn-ea"/>
                <a:cs typeface="+mn-cs"/>
              </a:rPr>
              <a:t>е</a:t>
            </a:r>
            <a:r>
              <a:rPr kumimoji="0" lang="en-US" altLang="ru-RU" sz="3600" b="0" i="0" u="none" strike="noStrike" kern="1200" cap="none" spc="0" normalizeH="0" baseline="0" noProof="0" smtClean="0">
                <a:ln>
                  <a:noFill/>
                </a:ln>
                <a:solidFill>
                  <a:srgbClr val="4E3B30"/>
                </a:solidFill>
                <a:effectLst/>
                <a:uLnTx/>
                <a:uFillTx/>
                <a:latin typeface="Times New Roman" panose="02020603050405020304" pitchFamily="18" charset="0"/>
                <a:ea typeface="+mn-ea"/>
                <a:cs typeface="+mn-cs"/>
              </a:rPr>
              <a:t>k so’g’dliklarning ozodlik va erk uchun kurashlarini turklar qo’llab- quvatlaganlar. </a:t>
            </a:r>
            <a:r>
              <a:rPr kumimoji="0" lang="ru-RU" altLang="ru-RU" sz="3600" b="0" i="0" u="none" strike="noStrike" kern="1200" cap="none" spc="0" normalizeH="0" baseline="0" noProof="0" smtClean="0">
                <a:ln>
                  <a:noFill/>
                </a:ln>
                <a:solidFill>
                  <a:srgbClr val="4E3B30"/>
                </a:solidFill>
                <a:effectLst/>
                <a:uLnTx/>
                <a:uFillTx/>
                <a:latin typeface="Times New Roman" panose="02020603050405020304" pitchFamily="18" charset="0"/>
                <a:ea typeface="+mn-ea"/>
                <a:cs typeface="+mn-cs"/>
              </a:rPr>
              <a:t>Е</a:t>
            </a:r>
            <a:r>
              <a:rPr kumimoji="0" lang="en-US" altLang="ru-RU" sz="3600" b="0" i="0" u="none" strike="noStrike" kern="1200" cap="none" spc="0" normalizeH="0" baseline="0" noProof="0" smtClean="0">
                <a:ln>
                  <a:noFill/>
                </a:ln>
                <a:solidFill>
                  <a:srgbClr val="4E3B30"/>
                </a:solidFill>
                <a:effectLst/>
                <a:uLnTx/>
                <a:uFillTx/>
                <a:latin typeface="Times New Roman" panose="02020603050405020304" pitchFamily="18" charset="0"/>
                <a:ea typeface="+mn-ea"/>
                <a:cs typeface="+mn-cs"/>
              </a:rPr>
              <a:t>ttisuvdan, Turkash xoqon shahzoda Kursul boshchiligida katta qo’shinni </a:t>
            </a:r>
            <a:r>
              <a:rPr kumimoji="0" lang="en-US" altLang="ru-RU" sz="3600" b="0" i="0" u="none" strike="noStrike" kern="1200" cap="none" spc="0" normalizeH="0" baseline="0" noProof="0" smtClean="0">
                <a:ln>
                  <a:noFill/>
                </a:ln>
                <a:solidFill>
                  <a:srgbClr val="4E3B30"/>
                </a:solidFill>
                <a:effectLst/>
                <a:uLnTx/>
                <a:uFillTx/>
                <a:latin typeface="Times New Roman" panose="02020603050405020304" pitchFamily="18" charset="0"/>
                <a:ea typeface="+mn-ea"/>
                <a:cs typeface="+mn-cs"/>
                <a:hlinkClick r:id="rId2"/>
              </a:rPr>
              <a:t>yordam berish uchun Sa-</a:t>
            </a:r>
            <a:endParaRPr kumimoji="0" lang="en-US" altLang="ru-RU" sz="3600" b="0" i="0" u="none" strike="noStrike" kern="1200" cap="none" spc="0" normalizeH="0" baseline="0" noProof="0" smtClean="0">
              <a:ln>
                <a:noFill/>
              </a:ln>
              <a:solidFill>
                <a:srgbClr val="4E3B30"/>
              </a:solidFill>
              <a:effectLst/>
              <a:uLnTx/>
              <a:uFillTx/>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3600" b="0" i="0" u="none" strike="noStrike" kern="1200" cap="none" spc="0" normalizeH="0" baseline="0" noProof="0" smtClean="0">
                <a:ln>
                  <a:noFill/>
                </a:ln>
                <a:solidFill>
                  <a:srgbClr val="4E3B30"/>
                </a:solidFill>
                <a:effectLst/>
                <a:uLnTx/>
                <a:uFillTx/>
                <a:latin typeface="Arial" panose="020B0604020202020204" pitchFamily="34" charset="0"/>
                <a:ea typeface="+mn-ea"/>
                <a:cs typeface="+mn-cs"/>
              </a:rPr>
              <a:t/>
            </a:r>
            <a:br>
              <a:rPr kumimoji="0" lang="en-US" altLang="ru-RU" sz="3600" b="0" i="0" u="none" strike="noStrike" kern="1200" cap="none" spc="0" normalizeH="0" baseline="0" noProof="0" smtClean="0">
                <a:ln>
                  <a:noFill/>
                </a:ln>
                <a:solidFill>
                  <a:srgbClr val="4E3B30"/>
                </a:solidFill>
                <a:effectLst/>
                <a:uLnTx/>
                <a:uFillTx/>
                <a:latin typeface="Arial" panose="020B0604020202020204" pitchFamily="34" charset="0"/>
                <a:ea typeface="+mn-ea"/>
                <a:cs typeface="+mn-cs"/>
              </a:rPr>
            </a:br>
            <a:r>
              <a:rPr kumimoji="0" lang="en-US" altLang="ru-RU" sz="3600" b="0" i="0" u="none" strike="noStrike" kern="1200" cap="none" spc="0" normalizeH="0" baseline="0" noProof="0" smtClean="0">
                <a:ln>
                  <a:noFill/>
                </a:ln>
                <a:solidFill>
                  <a:srgbClr val="4E3B30"/>
                </a:solidFill>
                <a:effectLst/>
                <a:uLnTx/>
                <a:uFillTx/>
                <a:latin typeface="Times New Roman" panose="02020603050405020304" pitchFamily="18" charset="0"/>
                <a:ea typeface="+mn-ea"/>
                <a:cs typeface="+mn-cs"/>
              </a:rPr>
              <a:t>marqandga yuborgan.</a:t>
            </a:r>
            <a:endParaRPr kumimoji="0" lang="ru-RU" altLang="ru-RU" sz="3600" b="0" i="0" u="none" strike="noStrike" kern="1200" cap="none" spc="0" normalizeH="0" baseline="0" noProof="0" smtClean="0">
              <a:ln>
                <a:noFill/>
              </a:ln>
              <a:solidFill>
                <a:srgbClr val="4E3B3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100483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endParaRPr lang="ru-RU"/>
          </a:p>
        </p:txBody>
      </p:sp>
      <p:sp>
        <p:nvSpPr>
          <p:cNvPr id="45059" name="Объект 2"/>
          <p:cNvSpPr>
            <a:spLocks noGrp="1"/>
          </p:cNvSpPr>
          <p:nvPr>
            <p:ph sz="quarter" idx="4294967295"/>
          </p:nvPr>
        </p:nvSpPr>
        <p:spPr/>
        <p:txBody>
          <a:bodyPr/>
          <a:lstStyle/>
          <a:p>
            <a:endParaRPr lang="ru-RU" altLang="ru-RU" smtClean="0"/>
          </a:p>
        </p:txBody>
      </p:sp>
      <p:pic>
        <p:nvPicPr>
          <p:cNvPr id="450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35996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Прямоугольник 3"/>
          <p:cNvSpPr>
            <a:spLocks noChangeArrowheads="1"/>
          </p:cNvSpPr>
          <p:nvPr/>
        </p:nvSpPr>
        <p:spPr bwMode="auto">
          <a:xfrm>
            <a:off x="-11113" y="115888"/>
            <a:ext cx="9144001" cy="649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3200" b="0" i="0" u="none" strike="noStrike" kern="1200" cap="none" spc="0" normalizeH="0" baseline="0" noProof="0" smtClean="0">
                <a:ln>
                  <a:noFill/>
                </a:ln>
                <a:solidFill>
                  <a:srgbClr val="0070C0"/>
                </a:solidFill>
                <a:effectLst/>
                <a:uLnTx/>
                <a:uFillTx/>
                <a:latin typeface="Times New Roman" panose="02020603050405020304" pitchFamily="18" charset="0"/>
                <a:ea typeface="+mn-ea"/>
                <a:cs typeface="+mn-cs"/>
              </a:rPr>
              <a:t>Sug’dliklarning birlashgan kuchlari arablar qarshi muvaffaqiyatli janglar qilib bir n</a:t>
            </a:r>
            <a:r>
              <a:rPr kumimoji="0" lang="ru-RU" altLang="ru-RU" sz="3200" b="0" i="0" u="none" strike="noStrike" kern="1200" cap="none" spc="0" normalizeH="0" baseline="0" noProof="0" smtClean="0">
                <a:ln>
                  <a:noFill/>
                </a:ln>
                <a:solidFill>
                  <a:srgbClr val="0070C0"/>
                </a:solidFill>
                <a:effectLst/>
                <a:uLnTx/>
                <a:uFillTx/>
                <a:latin typeface="Times New Roman" panose="02020603050405020304" pitchFamily="18" charset="0"/>
                <a:ea typeface="+mn-ea"/>
                <a:cs typeface="+mn-cs"/>
              </a:rPr>
              <a:t>е</a:t>
            </a:r>
            <a:r>
              <a:rPr kumimoji="0" lang="en-US" altLang="ru-RU" sz="3200" b="0" i="0" u="none" strike="noStrike" kern="1200" cap="none" spc="0" normalizeH="0" baseline="0" noProof="0" smtClean="0">
                <a:ln>
                  <a:noFill/>
                </a:ln>
                <a:solidFill>
                  <a:srgbClr val="0070C0"/>
                </a:solidFill>
                <a:effectLst/>
                <a:uLnTx/>
                <a:uFillTx/>
                <a:latin typeface="Times New Roman" panose="02020603050405020304" pitchFamily="18" charset="0"/>
                <a:ea typeface="+mn-ea"/>
                <a:cs typeface="+mn-cs"/>
              </a:rPr>
              <a:t>cha zarbalar berganlar. Bu paytda Xurosonda Sayd ibn Abdulaziz noib edi. U yumshoq tabiatli va ayni zamonda kiyim-kechakka o’ch bo’lganligidan «Xuzayna» (uy bekasi) laqabini olgan edi. Xurosonga yangi tayinlangan Said ibn Amr Al-Haroshiy (721) so’g’dliklarga qarshi k</a:t>
            </a:r>
            <a:r>
              <a:rPr kumimoji="0" lang="ru-RU" altLang="ru-RU" sz="3200" b="0" i="0" u="none" strike="noStrike" kern="1200" cap="none" spc="0" normalizeH="0" baseline="0" noProof="0" smtClean="0">
                <a:ln>
                  <a:noFill/>
                </a:ln>
                <a:solidFill>
                  <a:srgbClr val="0070C0"/>
                </a:solidFill>
                <a:effectLst/>
                <a:uLnTx/>
                <a:uFillTx/>
                <a:latin typeface="Times New Roman" panose="02020603050405020304" pitchFamily="18" charset="0"/>
                <a:ea typeface="+mn-ea"/>
                <a:cs typeface="+mn-cs"/>
              </a:rPr>
              <a:t>е</a:t>
            </a:r>
            <a:r>
              <a:rPr kumimoji="0" lang="en-US" altLang="ru-RU" sz="3200" b="0" i="0" u="none" strike="noStrike" kern="1200" cap="none" spc="0" normalizeH="0" baseline="0" noProof="0" smtClean="0">
                <a:ln>
                  <a:noFill/>
                </a:ln>
                <a:solidFill>
                  <a:srgbClr val="0070C0"/>
                </a:solidFill>
                <a:effectLst/>
                <a:uLnTx/>
                <a:uFillTx/>
                <a:latin typeface="Times New Roman" panose="02020603050405020304" pitchFamily="18" charset="0"/>
                <a:ea typeface="+mn-ea"/>
                <a:cs typeface="+mn-cs"/>
              </a:rPr>
              <a:t>skin cho ralarro’rgan. U Iroqda ko`tarilgan xalq ko`zg’olonini bostirishda o’zining shafqatsizligi bilan nom qozongan edi. Haroshiy ko`rgan k</a:t>
            </a:r>
            <a:r>
              <a:rPr kumimoji="0" lang="ru-RU" altLang="ru-RU" sz="3200" b="0" i="0" u="none" strike="noStrike" kern="1200" cap="none" spc="0" normalizeH="0" baseline="0" noProof="0" smtClean="0">
                <a:ln>
                  <a:noFill/>
                </a:ln>
                <a:solidFill>
                  <a:srgbClr val="0070C0"/>
                </a:solidFill>
                <a:effectLst/>
                <a:uLnTx/>
                <a:uFillTx/>
                <a:latin typeface="Times New Roman" panose="02020603050405020304" pitchFamily="18" charset="0"/>
                <a:ea typeface="+mn-ea"/>
                <a:cs typeface="+mn-cs"/>
              </a:rPr>
              <a:t>е</a:t>
            </a:r>
            <a:r>
              <a:rPr kumimoji="0" lang="en-US" altLang="ru-RU" sz="3200" b="0" i="0" u="none" strike="noStrike" kern="1200" cap="none" spc="0" normalizeH="0" baseline="0" noProof="0" smtClean="0">
                <a:ln>
                  <a:noFill/>
                </a:ln>
                <a:solidFill>
                  <a:srgbClr val="0070C0"/>
                </a:solidFill>
                <a:effectLst/>
                <a:uLnTx/>
                <a:uFillTx/>
                <a:latin typeface="Times New Roman" panose="02020603050405020304" pitchFamily="18" charset="0"/>
                <a:ea typeface="+mn-ea"/>
                <a:cs typeface="+mn-cs"/>
              </a:rPr>
              <a:t>skin choralardan jabr ko’rib norozi bo`lgan So’g’d axolisi mamlakatni tark etib, Farg’onaga ko’chishga qaror qilgan.</a:t>
            </a:r>
            <a:endParaRPr kumimoji="0" lang="ru-RU" altLang="ru-RU" sz="3200" b="0" i="0" u="none" strike="noStrike" kern="1200" cap="none" spc="0" normalizeH="0" baseline="0" noProof="0" smtClean="0">
              <a:ln>
                <a:noFill/>
              </a:ln>
              <a:solidFill>
                <a:srgbClr val="0070C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664216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Прямоугольник 3"/>
          <p:cNvSpPr>
            <a:spLocks noChangeArrowheads="1"/>
          </p:cNvSpPr>
          <p:nvPr/>
        </p:nvSpPr>
        <p:spPr bwMode="auto">
          <a:xfrm>
            <a:off x="0" y="260350"/>
            <a:ext cx="9144000"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So’g’d aholisidan taxminan 10 min kishi yo`lga otlanib, Xo’jand shaxriga </a:t>
            </a:r>
            <a:r>
              <a:rPr kumimoji="0" lang="ru-RU" altLang="ru-RU"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е</a:t>
            </a:r>
            <a:r>
              <a:rPr kumimoji="0" lang="en-US" altLang="ru-RU"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tib k</a:t>
            </a:r>
            <a:r>
              <a:rPr kumimoji="0" lang="ru-RU" altLang="ru-RU"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е</a:t>
            </a:r>
            <a:r>
              <a:rPr kumimoji="0" lang="en-US" altLang="ru-RU"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lganlarida Farg’ona podshosi ularni shaharda joy-lashtira olmay Isfara hududlarida </a:t>
            </a:r>
            <a:r>
              <a:rPr kumimoji="0" lang="en-US" altLang="ru-RU" sz="2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hlinkClick r:id="rId2"/>
              </a:rPr>
              <a:t>joylashishini taklif etgan</a:t>
            </a:r>
            <a:r>
              <a:rPr kumimoji="0" lang="en-US" altLang="ru-RU"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 Bu birinchi guruh edi. Ikkinchi guruh Panjik</a:t>
            </a:r>
            <a:r>
              <a:rPr kumimoji="0" lang="ru-RU" altLang="ru-RU"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е</a:t>
            </a:r>
            <a:r>
              <a:rPr kumimoji="0" lang="en-US" altLang="ru-RU"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nt hokimi Divashtich boshchiligida Zarafshon bo’ylab tog’lar oshib Obgar (Obargar) qalasi oldidan o’tib ilgarilab borgan.Birinchi guruh hali Isfaraga </a:t>
            </a:r>
            <a:r>
              <a:rPr kumimoji="0" lang="ru-RU" altLang="ru-RU"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е</a:t>
            </a:r>
            <a:r>
              <a:rPr kumimoji="0" lang="en-US" altLang="ru-RU"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tib bormasdan Al-Haroshiy yuborgan arab qo’shinlari Xo’jandga </a:t>
            </a:r>
            <a:r>
              <a:rPr kumimoji="0" lang="ru-RU" altLang="ru-RU"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е</a:t>
            </a:r>
            <a:r>
              <a:rPr kumimoji="0" lang="en-US" altLang="ru-RU"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tib borganlar va so’g’dlilarni qamal qilganlar. Farg’ona hokimi so’g’dliklarga yordam bermagan.Qamalda qolgan so’g’dliklarni arablar batamom qirib tashlaganlar. Ba'zi ma'lumotlarda uch ming, yana boqalarida esa </a:t>
            </a:r>
            <a:r>
              <a:rPr kumimoji="0" lang="ru-RU" altLang="ru-RU"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е</a:t>
            </a:r>
            <a:r>
              <a:rPr kumimoji="0" lang="en-US" altLang="ru-RU"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tti ming odam ana shu qirg’inda halok bo`lganligi ta'kidlanadi. Arablar juda katta o’ljalarni qo’lga olganlar.</a:t>
            </a:r>
          </a:p>
        </p:txBody>
      </p:sp>
    </p:spTree>
    <p:extLst>
      <p:ext uri="{BB962C8B-B14F-4D97-AF65-F5344CB8AC3E}">
        <p14:creationId xmlns:p14="http://schemas.microsoft.com/office/powerpoint/2010/main" val="18682350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Прямоугольник 3"/>
          <p:cNvSpPr>
            <a:spLocks noChangeArrowheads="1"/>
          </p:cNvSpPr>
          <p:nvPr/>
        </p:nvSpPr>
        <p:spPr bwMode="auto">
          <a:xfrm>
            <a:off x="0" y="765175"/>
            <a:ext cx="9144000"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36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Sayd Al-Haroshiy Divashtich boshchiligida Obargar yaqinida turgan panjik</a:t>
            </a:r>
            <a:r>
              <a:rPr kumimoji="0" lang="ru-RU" altLang="ru-RU" sz="36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е</a:t>
            </a:r>
            <a:r>
              <a:rPr kumimoji="0" lang="en-US" altLang="ru-RU" sz="36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ntliklarni tugatishga kirishadi. Shu maqsadda u Sulaymon ibn Abussari boshchiligida katta qo’shin jo’natadi. Bu ko’shin tarkibida O’rta Osiyo hududlaridagi </a:t>
            </a:r>
            <a:r>
              <a:rPr kumimoji="0" lang="en-US" altLang="ru-RU" sz="3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hlinkClick r:id="rId2"/>
              </a:rPr>
              <a:t>bir n</a:t>
            </a:r>
            <a:r>
              <a:rPr kumimoji="0" lang="ru-RU" altLang="ru-RU" sz="3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hlinkClick r:id="rId2"/>
              </a:rPr>
              <a:t>е</a:t>
            </a:r>
            <a:r>
              <a:rPr kumimoji="0" lang="en-US" altLang="ru-RU" sz="36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hlinkClick r:id="rId2"/>
              </a:rPr>
              <a:t>cha hokimlar</a:t>
            </a:r>
            <a:r>
              <a:rPr kumimoji="0" lang="en-US" altLang="ru-RU" sz="36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 jumladan Xorazm vohasi kuchlari ham bor edi. Umumiy qo’shinga rahbarlik qilish </a:t>
            </a:r>
            <a:r>
              <a:rPr kumimoji="0" lang="en-US" altLang="ru-RU"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Musayyob </a:t>
            </a:r>
            <a:r>
              <a:rPr kumimoji="0" lang="en-US" altLang="ru-RU" sz="3600" b="1"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hlinkClick r:id="rId3"/>
              </a:rPr>
              <a:t>ibn Bashir Ar-Riyohiyga</a:t>
            </a:r>
            <a:r>
              <a:rPr kumimoji="0" lang="en-US" altLang="ru-RU" sz="36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 yuklatiladi.</a:t>
            </a:r>
            <a:endParaRPr kumimoji="0" lang="ru-RU" altLang="ru-RU" sz="36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130852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Прямоугольник 3"/>
          <p:cNvSpPr>
            <a:spLocks noChangeArrowheads="1"/>
          </p:cNvSpPr>
          <p:nvPr/>
        </p:nvSpPr>
        <p:spPr bwMode="auto">
          <a:xfrm>
            <a:off x="-1588" y="333375"/>
            <a:ext cx="9144001"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3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Ko`zg’olon ko`targan Divashtich boshchiligidagi kuchlar Obargar qal'asidan chiqib dushmanni qarshi oladi. Bu jangda arablarning qo’li baland k</a:t>
            </a:r>
            <a:r>
              <a:rPr kumimoji="0" lang="ru-RU" altLang="ru-RU" sz="3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е</a:t>
            </a:r>
            <a:r>
              <a:rPr kumimoji="0" lang="en-US" altLang="ru-RU" sz="3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lib, ko`zg’olonchilar Obargar qalasiga ch</a:t>
            </a:r>
            <a:r>
              <a:rPr kumimoji="0" lang="ru-RU" altLang="ru-RU" sz="3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е</a:t>
            </a:r>
            <a:r>
              <a:rPr kumimoji="0" lang="en-US" altLang="ru-RU" sz="3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kinadilar. Qala arablar tomonidan qurshovga olinadi. Kuchlar nisbatining t</a:t>
            </a:r>
            <a:r>
              <a:rPr kumimoji="0" lang="ru-RU" altLang="ru-RU" sz="3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е</a:t>
            </a:r>
            <a:r>
              <a:rPr kumimoji="0" lang="en-US" altLang="ru-RU" sz="3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ng emasligini hisobga olgan Divashtich Sulaymonga qal'ani topshirishga rozi bo`ladi va o`zini Musayyob bilan birga Haroshiy oldiga yuborishni so’raydi. Haroshiy Divashtichni </a:t>
            </a:r>
            <a:r>
              <a:rPr kumimoji="0" lang="en-US" altLang="ru-RU" sz="3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hlinkClick r:id="rId2"/>
              </a:rPr>
              <a:t>izzat-ikrom bilan kutib oladi</a:t>
            </a:r>
            <a:r>
              <a:rPr kumimoji="0" lang="en-US" altLang="ru-RU" sz="3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 samimiy qabul qiladi, so`ngra Arbinjonga (ba'zi manbalarda Rabinjon — Kattaqo’rgonga yaqin joyda) olib borib qatl etadi.</a:t>
            </a:r>
            <a:endParaRPr kumimoji="0" lang="ru-RU" altLang="ru-RU" sz="3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810844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9602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Прямоугольник 3"/>
          <p:cNvSpPr>
            <a:spLocks noChangeArrowheads="1"/>
          </p:cNvSpPr>
          <p:nvPr/>
        </p:nvSpPr>
        <p:spPr bwMode="auto">
          <a:xfrm>
            <a:off x="0" y="404813"/>
            <a:ext cx="9144000"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24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 </a:t>
            </a:r>
            <a:r>
              <a:rPr kumimoji="0" lang="en-US" altLang="ru-RU" sz="3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Divashtich tanasi zardushtiylarning xilxonasi- novus d</a:t>
            </a:r>
            <a:r>
              <a:rPr kumimoji="0" lang="ru-RU" altLang="ru-RU" sz="3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е</a:t>
            </a:r>
            <a:r>
              <a:rPr kumimoji="0" lang="en-US" altLang="ru-RU" sz="3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voriga qoqib qo’yiladi. Haroshiy suvdliklar qo`zgolonini bostirgach, Zarafshon va Qashqadaryo vodiylarida «tartib» o’rnatadi. Unda ayniqsa K</a:t>
            </a:r>
            <a:r>
              <a:rPr kumimoji="0" lang="ru-RU" altLang="ru-RU" sz="3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е</a:t>
            </a:r>
            <a:r>
              <a:rPr kumimoji="0" lang="en-US" altLang="ru-RU" sz="3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sh va Yasaf katta tassurot uyg’otadi. U Sulaymon ibn Abussariyni bu shaharlarga xukim qilib tayinlaydi. Bundan tashqari Sulaymon </a:t>
            </a:r>
            <a:r>
              <a:rPr kumimoji="0" lang="en-US" altLang="ru-RU" sz="3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hlinkClick r:id="rId2"/>
              </a:rPr>
              <a:t>ayni zamonda harbiy ishlarga</a:t>
            </a:r>
            <a:r>
              <a:rPr kumimoji="0" lang="en-US" altLang="ru-RU" sz="3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 hamda hiroj to’plash bo’yicha ham boshliq edi. Bunday mas'uliyatli ikkita lavozimga bir vaqtning o`zida u davrda hech kim qo’yilmasdi. Bu Sulaymonga bo`lgan o`ziga hos katta ishonch edi, albatta.</a:t>
            </a:r>
            <a:endParaRPr kumimoji="0" lang="ru-RU" altLang="ru-RU" sz="3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986011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Прямоугольник 3"/>
          <p:cNvSpPr>
            <a:spLocks noChangeArrowheads="1"/>
          </p:cNvSpPr>
          <p:nvPr/>
        </p:nvSpPr>
        <p:spPr bwMode="auto">
          <a:xfrm>
            <a:off x="20638" y="1335088"/>
            <a:ext cx="9144000" cy="551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3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Arab istilochilariga qarshi kurash bir daqiqa bo`lsada to’xtamadi va u muttasil davom etdi. 723 yilda, Farg`ona podshosi bosh ko`tardi. </a:t>
            </a:r>
            <a:r>
              <a:rPr kumimoji="0" lang="en-US" altLang="ru-RU" sz="3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hlinkClick r:id="rId2"/>
              </a:rPr>
              <a:t>Uni Shosh</a:t>
            </a:r>
            <a:r>
              <a:rPr kumimoji="0" lang="en-US" altLang="ru-RU" sz="3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 Nasaf aholisi va turklar qo’llab-quvvatladilar. Ittifoqchilarning birlashgan kuchlari arablarni Xo’janddan to Samarqandgacha bir n</a:t>
            </a:r>
            <a:r>
              <a:rPr kumimoji="0" lang="ru-RU" altLang="ru-RU" sz="3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е</a:t>
            </a:r>
            <a:r>
              <a:rPr kumimoji="0" lang="en-US" altLang="ru-RU" sz="3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cha zarbalar berib ta'qib etib bordilar. Bu voqealar shundan dalolat beradiki, so’g’dliklar arablardan bir n</a:t>
            </a:r>
            <a:r>
              <a:rPr kumimoji="0" lang="ru-RU" altLang="ru-RU" sz="3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е</a:t>
            </a:r>
            <a:r>
              <a:rPr kumimoji="0" lang="en-US" altLang="ru-RU" sz="3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cha bor mag’lubiyatga uchragan bo`lsalarda, ular o`zlarini hali batamom zabt etilgan d</a:t>
            </a:r>
            <a:r>
              <a:rPr kumimoji="0" lang="ru-RU" altLang="ru-RU" sz="3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е</a:t>
            </a:r>
            <a:r>
              <a:rPr kumimoji="0" lang="en-US" altLang="ru-RU" sz="3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b hisoblamas edilar va arablarga qarshi kurashni davom ettira berdilar.</a:t>
            </a:r>
            <a:endParaRPr kumimoji="0" lang="ru-RU" altLang="ru-RU" sz="3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
        <p:nvSpPr>
          <p:cNvPr id="5" name="Скругленный прямоугольник 4"/>
          <p:cNvSpPr/>
          <p:nvPr/>
        </p:nvSpPr>
        <p:spPr>
          <a:xfrm>
            <a:off x="323850" y="260350"/>
            <a:ext cx="8496300" cy="914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Franklin Gothic Book"/>
                <a:ea typeface="+mn-ea"/>
                <a:cs typeface="+mn-cs"/>
              </a:rPr>
              <a:t>FARG`ONADAGI YANGI QO`ZGOLON</a:t>
            </a:r>
            <a:endParaRPr kumimoji="0" lang="ru-RU" sz="4000" b="0" i="0" u="none" strike="noStrike" kern="1200" cap="none" spc="0" normalizeH="0" baseline="0" noProof="0" dirty="0">
              <a:ln>
                <a:noFill/>
              </a:ln>
              <a:solidFill>
                <a:prstClr val="white"/>
              </a:solidFill>
              <a:effectLst/>
              <a:uLnTx/>
              <a:uFillTx/>
              <a:latin typeface="Franklin Gothic Book"/>
              <a:ea typeface="+mn-ea"/>
              <a:cs typeface="+mn-cs"/>
            </a:endParaRPr>
          </a:p>
        </p:txBody>
      </p:sp>
    </p:spTree>
    <p:extLst>
      <p:ext uri="{BB962C8B-B14F-4D97-AF65-F5344CB8AC3E}">
        <p14:creationId xmlns:p14="http://schemas.microsoft.com/office/powerpoint/2010/main" val="23783112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Прямоугольник 3"/>
          <p:cNvSpPr>
            <a:spLocks noChangeArrowheads="1"/>
          </p:cNvSpPr>
          <p:nvPr/>
        </p:nvSpPr>
        <p:spPr bwMode="auto">
          <a:xfrm>
            <a:off x="0" y="476250"/>
            <a:ext cx="9144000"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736—737 yillarda Tohariston va So’g’dda arablarga qarshi yana qo`zg’olon ko`tarildi. Natijada arablar juda og’ir ahvolga tushib qoladilar. Og’ir vaziyatdan qutulish maqsadida Xuroson va Movarounnahrning noiblari va amirlari bir n</a:t>
            </a:r>
            <a:r>
              <a:rPr kumimoji="0" lang="ru-RU" altLang="ru-RU"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е</a:t>
            </a:r>
            <a:r>
              <a:rPr kumimoji="0" lang="en-US" altLang="ru-RU"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cha marta o`zgartiriladi. Xususan Nasr ibn Sayyor (738—748) davrida ko’rilgan tadbirlar tufayli arab istilochilari o’lkada o`z mavq</a:t>
            </a:r>
            <a:r>
              <a:rPr kumimoji="0" lang="ru-RU" altLang="ru-RU"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е</a:t>
            </a:r>
            <a:r>
              <a:rPr kumimoji="0" lang="en-US" altLang="ru-RU"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larini mustaxkamlash imkonyatiga ega bo`ldilar. U qo`zgolonchilarni bostirshi uchun Samarqand, Shosh, Farob va Farg’onaga bir n</a:t>
            </a:r>
            <a:r>
              <a:rPr kumimoji="0" lang="ru-RU" altLang="ru-RU"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е</a:t>
            </a:r>
            <a:r>
              <a:rPr kumimoji="0" lang="en-US" altLang="ru-RU" sz="28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t>cha bor ko’shinlar tortib bordi. Nasr ibn Sayyorning noiblik davry O’rta Osiyo yerlarining arablar tomonidan istilo qilinishi tarixida yangi va so`nggi davrdir. U ma'lum bir muddat davomida mamlakatda nisbiy osoyishtalik o’rnata oldi.</a:t>
            </a:r>
            <a:endParaRPr kumimoji="0" lang="ru-RU" altLang="ru-RU" sz="28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948154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Прямоугольник 3"/>
          <p:cNvSpPr>
            <a:spLocks noChangeArrowheads="1"/>
          </p:cNvSpPr>
          <p:nvPr/>
        </p:nvSpPr>
        <p:spPr bwMode="auto">
          <a:xfrm>
            <a:off x="42863" y="44450"/>
            <a:ext cx="892175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Abbosiy xalifalar davrida xalq ommasining ahvoli yanada og'irlashdi. Sug`orilmaydigan yerlardan hosilning yarmi, sug`oriladigan yerlardan 1/3 qismi soliq olinadigan bo`ldi. Ko`p holda soliqlar bir marotaba o`rniga ikki marotaba ham olinadigan bo`ldi. Ozod jamoalarning huquqlari cheklab qo`yildi. Yerlar zodagonlar tomonidan ijarador dehqon - kadivarlarga bo`lib berila boshlandi. Hamma hashar qurilish ishlarida aholi tekin ishlab berishi lozim edi. Shahar hunarmandlarining ahvoli ham og`ir bo`lib, ular o`z mahsulotlaridan katta soliq to`lashar edi. Shuningdek, og`ir soliqlar ko`chmanchi chorvadorlar bo`yniga ham qo`yilar edi.</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Shunday bir ahvolda xalq harakatlari kuchayib ketadi. Abu Muslimning o`chini olish shiori ostida uning safdoshi Sumbod boshchiligida qo`zg`olon ko`tariladi. 755 yilda ko`tarilgan bu qo`zg`olon tez orada Xuroson va Tabaristonga ham yoyiladi. 70 kun davom etgan bu qo`zg`olon qattiqqo`llk bilan bostirilib, Sumbod Rayda qatl etiladi. Garchi u qatl etilsa-da, Abu Muslim tarafdorlari yashirin “muslimiya” guruhiga asos soladilar.</a:t>
            </a:r>
            <a:endParaRPr kumimoji="0" lang="ru-RU"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50524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Прямоугольник 3"/>
          <p:cNvSpPr>
            <a:spLocks noChangeArrowheads="1"/>
          </p:cNvSpPr>
          <p:nvPr/>
        </p:nvSpPr>
        <p:spPr bwMode="auto">
          <a:xfrm>
            <a:off x="107950" y="115888"/>
            <a:ext cx="4572000"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29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VIII asrning 70-80-yillarida Movarounnahrda juda ulkan xalq qo`zg`oloni ko`tariladi. Qo`zg`olonchilar oq rangdagi kiyim kiyganligi uchun tarixda u “oq kiyimlilar” qo`zg`oloni deb ham shuhrat qozonadi.</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29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Bu qo`zg`olonning rahbari Muqanna (boshi va yuziga yoping`ich tashlab yurgani uchun unga shunday laqab berilgan) edi.</a:t>
            </a:r>
            <a:endParaRPr kumimoji="0" lang="ru-RU" altLang="ru-RU" sz="29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700417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Прямоугольник 3"/>
          <p:cNvSpPr>
            <a:spLocks noChangeArrowheads="1"/>
          </p:cNvSpPr>
          <p:nvPr/>
        </p:nvSpPr>
        <p:spPr bwMode="auto">
          <a:xfrm>
            <a:off x="23813" y="115888"/>
            <a:ext cx="4560887" cy="59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2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Muqanna Marv atrofi aholisidan,-deyiladi “Buxoro tarixi” nomli Narshahiy asarida, Koza deb atalgan qishloqdan bo`lib, asr nomi Hoshim ibn Haklin edi. U ilgari kudungar (kigiz bosuvchi) lik qilar edi, keyin ilm o`rganishga mashhur bo`ladi va har xil ilmlarni ko`zbo`yamachilik, sehr va tilsim ilmlarini o`rganadi. Ko`zbo`yamachilikni yaxshi bilib olib payg`ambarlik da'vosini ham qiladi. Muqanna ko`zbo`yamachilikni o`rgangan va g`oyatda ziyrak bo`lib, qadimgi olimlar ilmlariga oid ko`p kitoblarni o`qigan va jodugarlikdan ustoz b</a:t>
            </a:r>
            <a:r>
              <a:rPr kumimoji="0" lang="ru-RU" altLang="ru-RU" sz="2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о`</a:t>
            </a:r>
            <a:r>
              <a:rPr kumimoji="0" lang="en-US" altLang="ru-RU" sz="2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lgan edi. Uning otasini nomi Hakim, u Abu Ja'far davridagi Xuroson amiri lashkarboshilaridan bo`lib, asli Balxdan edi”.</a:t>
            </a:r>
            <a:endParaRPr kumimoji="0" lang="ru-RU" altLang="ru-RU" sz="20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pic>
        <p:nvPicPr>
          <p:cNvPr id="552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4700" y="95250"/>
            <a:ext cx="4565650" cy="676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1724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Прямоугольник 3"/>
          <p:cNvSpPr>
            <a:spLocks noChangeArrowheads="1"/>
          </p:cNvSpPr>
          <p:nvPr/>
        </p:nvSpPr>
        <p:spPr bwMode="auto">
          <a:xfrm>
            <a:off x="4500563" y="-1588"/>
            <a:ext cx="4572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26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Qo`zg`olon 776-yili boshlanadi. Muqanna o`zining 36 ta muridi bilan Amudaryodan o`tib, Kesh viloyatiga yo'l oladi. Buxorxudod Tug`shod uni qo`llab-quvvatlay boshlaydi. Muqanna Kesh yaqinidagi Som (Sanaro) qal'asini o`ziga qarorgoh qilib oladi. Butun Qashqadaryo vohasi qo`zg`olonchilar qo`liga o`tadi. Muqanna ta`limoti umumiy mulkiy tenglik va arablarni O`rta Osiyodan haydab chiqarish g`oyalarini targ`ibot etar edi.</a:t>
            </a:r>
            <a:endParaRPr kumimoji="0" lang="ru-RU" altLang="ru-RU" sz="26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85648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Прямоугольник 3"/>
          <p:cNvSpPr>
            <a:spLocks noChangeArrowheads="1"/>
          </p:cNvSpPr>
          <p:nvPr/>
        </p:nvSpPr>
        <p:spPr bwMode="auto">
          <a:xfrm>
            <a:off x="107950" y="115888"/>
            <a:ext cx="8928100" cy="655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28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Muqanna ta'limoti So`g`d, Iloq (Oxangaron), Shoshda ham yoyila boshladi. Qo`zg`olonda turli ijtimoiy guruhlar vakillari qatnashib, ulani bir fikr istilochilarini mamlakatdan haydab chiqarish, mustaqil davr barpo qilish g`oyasi birlashtirib turar edi.</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28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Qo`zg`olonga zarba berish uchun xalifa Abu Ja'far 776-yilda Jabroill ibn Yahyo boshliq katta harbiy kuchni Movarounnahrga yuboradi. Biroq j Jabroil qo`zg`olonchilariga yengiladi. U katta talofatlar berib bazo'r Samarqandga yetib keladi. 10.000 askar bilan Jabroilga yordamga yuborilgan Uqba ibn Salim Kesh va Samarqand oralig`ida, boshliq 14.000 kishilik qo`shin Termiz yaqinida qo`zg`olonchilar tomonidan tor-mor keltiriladi. Natijada Chag`oniyon qo`zg`olonchilar qo`liga o`tadi.</a:t>
            </a:r>
            <a:endParaRPr kumimoji="0" lang="ru-RU" altLang="ru-RU" sz="28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68464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Прямоугольник 3"/>
          <p:cNvSpPr>
            <a:spLocks noChangeArrowheads="1"/>
          </p:cNvSpPr>
          <p:nvPr/>
        </p:nvSpPr>
        <p:spPr bwMode="auto">
          <a:xfrm>
            <a:off x="34925" y="19050"/>
            <a:ext cx="45720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Qo`zg`olon markazi Narshaxda, Buxoro atrofida joylashadi. Shu yili Narshax yaqinida Buxoro hokimi Xusayn ibn Muvoz va Samarqand noibi Jabroilning birlashgan qo`shini o`rtasida to`rt oy jang bo`ladi. “Oq kiyimlilar” bu jangda qo`llari avval ustun keladi, keyinchalik son jihatdan ko`p b</a:t>
            </a:r>
            <a:r>
              <a:rPr kumimoji="0" lang="ru-RU"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о`</a:t>
            </a:r>
            <a:r>
              <a:rPr kumimoji="0" lang="en-US"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lgan arablar Narshax qal'asi devor ostidan uzunligi 50 gazlij chuqur qazib, uni qulatib qal`aga kiradilar. Narshax qal'asi arablar tomonidan egallanadi. Kesh va Samarqand endilikda qo`zg`olonning asosiy markazlariga aylanib qoladi.</a:t>
            </a:r>
            <a:endParaRPr kumimoji="0" lang="ru-RU"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
        <p:nvSpPr>
          <p:cNvPr id="58371" name="Прямоугольник 4"/>
          <p:cNvSpPr>
            <a:spLocks noChangeArrowheads="1"/>
          </p:cNvSpPr>
          <p:nvPr/>
        </p:nvSpPr>
        <p:spPr bwMode="auto">
          <a:xfrm>
            <a:off x="4606925" y="111125"/>
            <a:ext cx="4572000"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3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Kurashning oxirgi bosqichi Kesh vohasi (Qashqadaryo)da juda avj oladi. Muqanna qarorgohi b</a:t>
            </a:r>
            <a:r>
              <a:rPr kumimoji="0" lang="ru-RU" altLang="ru-RU" sz="3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о`</a:t>
            </a:r>
            <a:r>
              <a:rPr kumimoji="0" lang="en-US" altLang="ru-RU" sz="3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lgan Som (Sanam) qal'asini qamal qilish Xaroshiyga topshiriladi. Uzoq vaqt qamaldan so`ng muqannachilar taslim bo`ladilar (VIII asr 80-yillari boshlarida).</a:t>
            </a:r>
            <a:endParaRPr kumimoji="0" lang="ru-RU" altLang="ru-RU" sz="3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19915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Прямоугольник 3"/>
          <p:cNvSpPr>
            <a:spLocks noChangeArrowheads="1"/>
          </p:cNvSpPr>
          <p:nvPr/>
        </p:nvSpPr>
        <p:spPr bwMode="auto">
          <a:xfrm>
            <a:off x="827088" y="620713"/>
            <a:ext cx="7489825" cy="569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O`z</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davrining</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eng</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qudratli</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davlati</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b</a:t>
            </a:r>
            <a:r>
              <a:rPr kumimoji="0" lang="ru-RU"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о`</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lgan</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xalifalikni</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larzaga</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solgan</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Muqanna</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boshchiligidagi</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qo`zg`olon</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shu</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tariqa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tugaydi</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Bu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qo`zg`olonning</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yengilishiga</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bir</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necha</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sabablar</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bor</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edi</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Avvalo</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qo`zg`olonchilar</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uyushqoqlik</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bilan</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harakat</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qila</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olmadilar</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Mahalliy</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zodagonlar</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alohida</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guruhni</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tashkil</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etib</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keyinchalik</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umumiy</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xiyonat</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yo`liga</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kirib</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arablar</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tomoniga</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o`tib</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ketdilar</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Muqannaning</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o`zi</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Som: </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Sanam</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qal'asida</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bo`lib</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bevosita</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qo`zg`olonga</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rahbarlik</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qila</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olmadi</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Uning</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o`zi</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umumiy</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tenglik</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g`oyasini</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ko`tarib</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chiqib</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o`zi</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kichik</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davlat</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boshlig`iga</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aylana</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 </a:t>
            </a:r>
            <a:r>
              <a:rPr kumimoji="0" lang="en-US" altLang="ru-RU"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mn-cs"/>
              </a:rPr>
              <a:t>bordi</a:t>
            </a:r>
            <a:r>
              <a:rPr kumimoji="0" lang="en-US"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rPr>
              <a:t>.</a:t>
            </a:r>
            <a:endParaRPr kumimoji="0" lang="ru-RU" altLang="ru-RU"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58906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431800" algn="just" defTabSz="914400" rtl="0" eaLnBrk="1" fontAlgn="base" latinLnBrk="0" hangingPunct="1">
              <a:lnSpc>
                <a:spcPct val="100000"/>
              </a:lnSpc>
              <a:spcBef>
                <a:spcPct val="0"/>
              </a:spcBef>
              <a:spcAft>
                <a:spcPct val="0"/>
              </a:spcAft>
              <a:buClrTx/>
              <a:buSzTx/>
              <a:buFontTx/>
              <a:buNone/>
              <a:tabLst/>
              <a:defRPr/>
            </a:pPr>
            <a:endParaRPr kumimoji="0" lang="uz-Cyrl-UZ" altLang="ru-RU" sz="24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431800" algn="just" defTabSz="914400" rtl="0" eaLnBrk="1" fontAlgn="base" latinLnBrk="0" hangingPunct="1">
              <a:lnSpc>
                <a:spcPct val="100000"/>
              </a:lnSpc>
              <a:spcBef>
                <a:spcPct val="0"/>
              </a:spcBef>
              <a:spcAft>
                <a:spcPct val="0"/>
              </a:spcAft>
              <a:buClrTx/>
              <a:buSzTx/>
              <a:buFontTx/>
              <a:buNone/>
              <a:tabLst/>
              <a:defRPr/>
            </a:pPr>
            <a:endParaRPr kumimoji="0" lang="uz-Cyrl-UZ"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
        <p:nvSpPr>
          <p:cNvPr id="15363" name="Прямоугольник 1"/>
          <p:cNvSpPr>
            <a:spLocks noChangeArrowheads="1"/>
          </p:cNvSpPr>
          <p:nvPr/>
        </p:nvSpPr>
        <p:spPr bwMode="auto">
          <a:xfrm>
            <a:off x="0" y="333375"/>
            <a:ext cx="8929688" cy="5848350"/>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ru-RU" sz="34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Shunday vaziyatda </a:t>
            </a:r>
            <a:r>
              <a:rPr kumimoji="0" lang="en-US" altLang="ru-RU" sz="3400" b="1" i="0" u="none" strike="noStrike" kern="1200" cap="none" spc="0" normalizeH="0" baseline="0" noProof="0" smtClean="0">
                <a:ln>
                  <a:noFill/>
                </a:ln>
                <a:solidFill>
                  <a:srgbClr val="FF0000"/>
                </a:solidFill>
                <a:effectLst/>
                <a:uLnTx/>
                <a:uFillTx/>
                <a:latin typeface="Times New Roman" panose="02020603050405020304" pitchFamily="18" charset="0"/>
                <a:ea typeface="+mn-ea"/>
                <a:cs typeface="Times New Roman" panose="02020603050405020304" pitchFamily="18" charset="0"/>
              </a:rPr>
              <a:t>Islom</a:t>
            </a:r>
            <a:r>
              <a:rPr kumimoji="0" lang="en-US" altLang="ru-RU" sz="34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ru-RU" sz="3400" b="1" i="0" u="sng"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to‘g‘ri va haq yo‘lni ko‘rsatuvchi</a:t>
            </a:r>
            <a:r>
              <a:rPr kumimoji="0" lang="en-US" altLang="ru-RU" sz="34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ru-RU" sz="3400" b="1" i="0" u="none" strike="noStrike" kern="1200" cap="none" spc="0" normalizeH="0" baseline="0" noProof="0" smtClean="0">
                <a:ln>
                  <a:noFill/>
                </a:ln>
                <a:solidFill>
                  <a:srgbClr val="FF0000"/>
                </a:solidFill>
                <a:effectLst/>
                <a:uLnTx/>
                <a:uFillTx/>
                <a:latin typeface="Times New Roman" panose="02020603050405020304" pitchFamily="18" charset="0"/>
                <a:ea typeface="+mn-ea"/>
                <a:cs typeface="Times New Roman" panose="02020603050405020304" pitchFamily="18" charset="0"/>
              </a:rPr>
              <a:t>din</a:t>
            </a:r>
            <a:r>
              <a:rPr kumimoji="0" lang="en-US" altLang="ru-RU" sz="34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sifatida yuzaga keldi. Islom-bu </a:t>
            </a:r>
            <a:r>
              <a:rPr kumimoji="0" lang="en-US" altLang="ru-RU" sz="3400" b="1" i="1" u="sng"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Alloh yagona deb e’tirof etib, unga bo‘ysunmoqlik va butun qalbi bilan unga ixlos qilmoqlik va Alloh buyurgan diniy e’tiqodga iymon keltirmoqlik demakdir.</a:t>
            </a:r>
            <a:r>
              <a:rPr kumimoji="0" lang="en-US" altLang="ru-RU" sz="34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Islom “</a:t>
            </a:r>
            <a:r>
              <a:rPr kumimoji="0" lang="en-US" altLang="ru-RU" sz="34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itoat</a:t>
            </a:r>
            <a:r>
              <a:rPr kumimoji="0" lang="en-US" altLang="ru-RU" sz="34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ru-RU" sz="34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bo‘ysunish</a:t>
            </a:r>
            <a:r>
              <a:rPr kumimoji="0" lang="en-US" altLang="ru-RU" sz="34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ma’nolarini bildiradi. Bu dinning asoschisi </a:t>
            </a:r>
            <a:r>
              <a:rPr kumimoji="0" lang="en-US" altLang="ru-RU" sz="3400" b="1" i="0" u="none" strike="noStrike" kern="1200" cap="none" spc="0" normalizeH="0" baseline="0" noProof="0" smtClean="0">
                <a:ln>
                  <a:noFill/>
                </a:ln>
                <a:solidFill>
                  <a:srgbClr val="FF0000"/>
                </a:solidFill>
                <a:effectLst/>
                <a:uLnTx/>
                <a:uFillTx/>
                <a:latin typeface="Times New Roman" panose="02020603050405020304" pitchFamily="18" charset="0"/>
                <a:ea typeface="+mn-ea"/>
                <a:cs typeface="Times New Roman" panose="02020603050405020304" pitchFamily="18" charset="0"/>
              </a:rPr>
              <a:t>Muhammad payg‘ambar (s.a.v.) (570-632)</a:t>
            </a:r>
            <a:r>
              <a:rPr kumimoji="0" lang="en-US" altLang="ru-RU" sz="34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makkalik </a:t>
            </a:r>
            <a:r>
              <a:rPr kumimoji="0" lang="en-US" altLang="ru-RU" sz="3400" b="1" i="0" u="none" strike="noStrike" kern="1200" cap="none" spc="0" normalizeH="0" baseline="0" noProof="0" smtClean="0">
                <a:ln>
                  <a:noFill/>
                </a:ln>
                <a:solidFill>
                  <a:srgbClr val="FF0000"/>
                </a:solidFill>
                <a:effectLst/>
                <a:uLnTx/>
                <a:uFillTx/>
                <a:latin typeface="Times New Roman" panose="02020603050405020304" pitchFamily="18" charset="0"/>
                <a:ea typeface="+mn-ea"/>
                <a:cs typeface="Times New Roman" panose="02020603050405020304" pitchFamily="18" charset="0"/>
              </a:rPr>
              <a:t>Abdullohning</a:t>
            </a:r>
            <a:r>
              <a:rPr kumimoji="0" lang="en-US" altLang="ru-RU" sz="34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o‘g‘li bo‘lgan. Uning bobosi </a:t>
            </a:r>
            <a:r>
              <a:rPr kumimoji="0" lang="en-US" altLang="ru-RU" sz="3400" b="1" i="0" u="none" strike="noStrike" kern="1200" cap="none" spc="0" normalizeH="0" baseline="0" noProof="0" smtClean="0">
                <a:ln>
                  <a:noFill/>
                </a:ln>
                <a:solidFill>
                  <a:srgbClr val="FF0000"/>
                </a:solidFill>
                <a:effectLst/>
                <a:uLnTx/>
                <a:uFillTx/>
                <a:latin typeface="Times New Roman" panose="02020603050405020304" pitchFamily="18" charset="0"/>
                <a:ea typeface="+mn-ea"/>
                <a:cs typeface="Times New Roman" panose="02020603050405020304" pitchFamily="18" charset="0"/>
              </a:rPr>
              <a:t>Abumutallib</a:t>
            </a:r>
            <a:r>
              <a:rPr kumimoji="0" lang="en-US" altLang="ru-RU" sz="34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quraysh qabilasining boshlig‘i bo‘lgan.</a:t>
            </a:r>
            <a:endParaRPr kumimoji="0" lang="ru-RU" altLang="ru-RU" sz="34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6017447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0418" name="Picture 4" descr="Эргашева Ю 01 0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Picture 4" descr="Эргашева Ю 01 0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3897698"/>
      </p:ext>
    </p:extLst>
  </p:cSld>
  <p:clrMapOvr>
    <a:masterClrMapping/>
  </p:clrMapOvr>
  <p:transition>
    <p:comb/>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1442" name="Picture 4" descr="Эргашева Ю 01 0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3544110"/>
      </p:ext>
    </p:extLst>
  </p:cSld>
  <p:clrMapOvr>
    <a:masterClrMapping/>
  </p:clrMapOvr>
  <p:transition>
    <p:comb/>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WordArt 8"/>
          <p:cNvSpPr>
            <a:spLocks noChangeArrowheads="1" noChangeShapeType="1" noTextEdit="1"/>
          </p:cNvSpPr>
          <p:nvPr/>
        </p:nvSpPr>
        <p:spPr bwMode="auto">
          <a:xfrm>
            <a:off x="539750" y="1844675"/>
            <a:ext cx="8208963" cy="3098800"/>
          </a:xfrm>
          <a:prstGeom prst="rect">
            <a:avLst/>
          </a:prstGeom>
        </p:spPr>
        <p:txBody>
          <a:bodyPr wrap="none" fromWordArt="1">
            <a:prstTxWarp prst="textPlain">
              <a:avLst>
                <a:gd name="adj" fmla="val 50000"/>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0" cap="none" spc="0" normalizeH="0" baseline="0" noProof="0" smtClean="0">
                <a:ln w="19050" cap="rnd">
                  <a:solidFill>
                    <a:srgbClr val="FF0000"/>
                  </a:solidFill>
                  <a:prstDash val="sysDot"/>
                  <a:round/>
                  <a:headEnd/>
                  <a:tailEnd/>
                </a:ln>
                <a:solidFill>
                  <a:srgbClr val="FF0000"/>
                </a:solidFill>
                <a:effectLst>
                  <a:outerShdw dist="35921" dir="2700000" algn="ctr" rotWithShape="0">
                    <a:srgbClr val="990000"/>
                  </a:outerShdw>
                </a:effectLst>
                <a:uLnTx/>
                <a:uFillTx/>
                <a:latin typeface="High Tower Text" panose="02040502050506030303" pitchFamily="18" charset="0"/>
                <a:ea typeface="+mn-ea"/>
                <a:cs typeface="+mn-cs"/>
              </a:rPr>
              <a:t>E'tiboringiz uchun raxmat!!!</a:t>
            </a:r>
            <a:endParaRPr kumimoji="0" lang="ru-RU" sz="3600" b="0" i="0" u="none" strike="noStrike" kern="10" cap="none" spc="0" normalizeH="0" baseline="0" noProof="0" smtClean="0">
              <a:ln w="19050" cap="rnd">
                <a:solidFill>
                  <a:srgbClr val="FF0000"/>
                </a:solidFill>
                <a:prstDash val="sysDot"/>
                <a:round/>
                <a:headEnd/>
                <a:tailEnd/>
              </a:ln>
              <a:solidFill>
                <a:srgbClr val="FF0000"/>
              </a:solidFill>
              <a:effectLst>
                <a:outerShdw dist="35921" dir="2700000" algn="ctr" rotWithShape="0">
                  <a:srgbClr val="990000"/>
                </a:outerShdw>
              </a:effectLst>
              <a:uLnTx/>
              <a:uFillTx/>
              <a:latin typeface="Arial" panose="020B0604020202020204" pitchFamily="34" charset="0"/>
              <a:ea typeface="+mn-ea"/>
              <a:cs typeface="+mn-cs"/>
            </a:endParaRPr>
          </a:p>
        </p:txBody>
      </p:sp>
      <p:sp>
        <p:nvSpPr>
          <p:cNvPr id="62467" name="AutoShape 9"/>
          <p:cNvSpPr>
            <a:spLocks noChangeArrowheads="1"/>
          </p:cNvSpPr>
          <p:nvPr/>
        </p:nvSpPr>
        <p:spPr bwMode="auto">
          <a:xfrm>
            <a:off x="1116013" y="4724400"/>
            <a:ext cx="2232025" cy="1441450"/>
          </a:xfrm>
          <a:prstGeom prst="irregularSeal1">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
        <p:nvSpPr>
          <p:cNvPr id="62468" name="AutoShape 10"/>
          <p:cNvSpPr>
            <a:spLocks noChangeArrowheads="1"/>
          </p:cNvSpPr>
          <p:nvPr/>
        </p:nvSpPr>
        <p:spPr bwMode="auto">
          <a:xfrm>
            <a:off x="827088" y="765175"/>
            <a:ext cx="1800225" cy="1441450"/>
          </a:xfrm>
          <a:prstGeom prst="irregularSeal1">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
        <p:nvSpPr>
          <p:cNvPr id="62469" name="AutoShape 11"/>
          <p:cNvSpPr>
            <a:spLocks noChangeArrowheads="1"/>
          </p:cNvSpPr>
          <p:nvPr/>
        </p:nvSpPr>
        <p:spPr bwMode="auto">
          <a:xfrm>
            <a:off x="3924300" y="188913"/>
            <a:ext cx="1800225" cy="1441450"/>
          </a:xfrm>
          <a:prstGeom prst="irregularSeal1">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
        <p:nvSpPr>
          <p:cNvPr id="62470" name="AutoShape 13"/>
          <p:cNvSpPr>
            <a:spLocks noChangeArrowheads="1"/>
          </p:cNvSpPr>
          <p:nvPr/>
        </p:nvSpPr>
        <p:spPr bwMode="auto">
          <a:xfrm>
            <a:off x="3635375" y="4868863"/>
            <a:ext cx="1800225" cy="1441450"/>
          </a:xfrm>
          <a:prstGeom prst="irregularSeal1">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
        <p:nvSpPr>
          <p:cNvPr id="62471" name="AutoShape 14"/>
          <p:cNvSpPr>
            <a:spLocks noChangeArrowheads="1"/>
          </p:cNvSpPr>
          <p:nvPr/>
        </p:nvSpPr>
        <p:spPr bwMode="auto">
          <a:xfrm>
            <a:off x="6227763" y="333375"/>
            <a:ext cx="1800225" cy="1441450"/>
          </a:xfrm>
          <a:prstGeom prst="irregularSeal1">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
        <p:nvSpPr>
          <p:cNvPr id="62472" name="AutoShape 16"/>
          <p:cNvSpPr>
            <a:spLocks noChangeArrowheads="1"/>
          </p:cNvSpPr>
          <p:nvPr/>
        </p:nvSpPr>
        <p:spPr bwMode="auto">
          <a:xfrm>
            <a:off x="6156325" y="4508500"/>
            <a:ext cx="1800225" cy="1441450"/>
          </a:xfrm>
          <a:prstGeom prst="irregularSeal1">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89981663"/>
      </p:ext>
    </p:extLst>
  </p:cSld>
  <p:clrMapOvr>
    <a:masterClrMapping/>
  </p:clrMapOvr>
  <p:transition>
    <p:wheel spokes="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431800" algn="just" defTabSz="914400" rtl="0" eaLnBrk="1" fontAlgn="base" latinLnBrk="0" hangingPunct="1">
              <a:lnSpc>
                <a:spcPct val="100000"/>
              </a:lnSpc>
              <a:spcBef>
                <a:spcPct val="0"/>
              </a:spcBef>
              <a:spcAft>
                <a:spcPct val="0"/>
              </a:spcAft>
              <a:buClrTx/>
              <a:buSzTx/>
              <a:buFontTx/>
              <a:buNone/>
              <a:tabLst/>
              <a:defRPr/>
            </a:pPr>
            <a:endParaRPr kumimoji="0" lang="uz-Cyrl-UZ" altLang="ru-RU" sz="24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431800" algn="just" defTabSz="914400" rtl="0" eaLnBrk="1" fontAlgn="base" latinLnBrk="0" hangingPunct="1">
              <a:lnSpc>
                <a:spcPct val="100000"/>
              </a:lnSpc>
              <a:spcBef>
                <a:spcPct val="0"/>
              </a:spcBef>
              <a:spcAft>
                <a:spcPct val="0"/>
              </a:spcAft>
              <a:buClrTx/>
              <a:buSzTx/>
              <a:buFontTx/>
              <a:buNone/>
              <a:tabLst/>
              <a:defRPr/>
            </a:pPr>
            <a:endParaRPr kumimoji="0" lang="uz-Cyrl-UZ"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
        <p:nvSpPr>
          <p:cNvPr id="16387" name="Прямоугольник 1"/>
          <p:cNvSpPr>
            <a:spLocks noChangeArrowheads="1"/>
          </p:cNvSpPr>
          <p:nvPr/>
        </p:nvSpPr>
        <p:spPr bwMode="auto">
          <a:xfrm>
            <a:off x="0" y="333375"/>
            <a:ext cx="9144000" cy="5632450"/>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ru-RU" sz="30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Muhammad payg‘ambarning ta’limotiga ergashganlarni “</a:t>
            </a:r>
            <a:r>
              <a:rPr kumimoji="0" lang="en-US" altLang="ru-RU" sz="3000" b="1" i="0" u="none" strike="noStrike" kern="1200" cap="none" spc="0" normalizeH="0" baseline="0" noProof="0" smtClean="0">
                <a:ln>
                  <a:noFill/>
                </a:ln>
                <a:solidFill>
                  <a:srgbClr val="FF0000"/>
                </a:solidFill>
                <a:effectLst/>
                <a:uLnTx/>
                <a:uFillTx/>
                <a:latin typeface="Times New Roman" panose="02020603050405020304" pitchFamily="18" charset="0"/>
                <a:ea typeface="+mn-ea"/>
                <a:cs typeface="Times New Roman" panose="02020603050405020304" pitchFamily="18" charset="0"/>
              </a:rPr>
              <a:t>muslim</a:t>
            </a:r>
            <a:r>
              <a:rPr kumimoji="0" lang="en-US" altLang="ru-RU" sz="30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ya’ni “</a:t>
            </a:r>
            <a:r>
              <a:rPr kumimoji="0" lang="en-US" altLang="ru-RU" sz="3000" b="1" i="0" u="none" strike="noStrike" kern="1200" cap="none" spc="0" normalizeH="0" baseline="0" noProof="0" smtClean="0">
                <a:ln>
                  <a:noFill/>
                </a:ln>
                <a:solidFill>
                  <a:srgbClr val="FF0000"/>
                </a:solidFill>
                <a:effectLst/>
                <a:uLnTx/>
                <a:uFillTx/>
                <a:latin typeface="Times New Roman" panose="02020603050405020304" pitchFamily="18" charset="0"/>
                <a:ea typeface="+mn-ea"/>
                <a:cs typeface="Times New Roman" panose="02020603050405020304" pitchFamily="18" charset="0"/>
              </a:rPr>
              <a:t>itoatkorlar</a:t>
            </a:r>
            <a:r>
              <a:rPr kumimoji="0" lang="en-US" altLang="ru-RU" sz="30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deb yuritganlar. O‘z payg‘ambarlik faoliyatini Muhammad </a:t>
            </a:r>
            <a:r>
              <a:rPr kumimoji="0" lang="en-US" altLang="ru-RU" sz="3000" b="1" i="0" u="none" strike="noStrike" kern="1200" cap="none" spc="0" normalizeH="0" baseline="0" noProof="0" smtClean="0">
                <a:ln>
                  <a:noFill/>
                </a:ln>
                <a:solidFill>
                  <a:srgbClr val="FF0000"/>
                </a:solidFill>
                <a:effectLst/>
                <a:uLnTx/>
                <a:uFillTx/>
                <a:latin typeface="Times New Roman" panose="02020603050405020304" pitchFamily="18" charset="0"/>
                <a:ea typeface="+mn-ea"/>
                <a:cs typeface="Times New Roman" panose="02020603050405020304" pitchFamily="18" charset="0"/>
              </a:rPr>
              <a:t>Makkada</a:t>
            </a:r>
            <a:r>
              <a:rPr kumimoji="0" lang="en-US" altLang="ru-RU" sz="30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boshlagan. Makka Arabiston yarim orolining </a:t>
            </a:r>
            <a:r>
              <a:rPr kumimoji="0" lang="en-US" altLang="ru-RU" sz="30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g‘arbiy qismidagi Hijoz viloyatida</a:t>
            </a:r>
            <a:r>
              <a:rPr kumimoji="0" lang="en-US" altLang="ru-RU" sz="30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joylashgan shahar bo‘lib, bu erda </a:t>
            </a:r>
            <a:r>
              <a:rPr kumimoji="0" lang="en-US" altLang="ru-RU" sz="30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Ka’ba</a:t>
            </a:r>
            <a:r>
              <a:rPr kumimoji="0" lang="en-US" altLang="ru-RU" sz="30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joylashgan edi. Diniy ta’limotga ko‘ra Ka’bani </a:t>
            </a:r>
            <a:r>
              <a:rPr kumimoji="0" lang="en-US" altLang="ru-RU" sz="30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Odam Ato</a:t>
            </a:r>
            <a:r>
              <a:rPr kumimoji="0" lang="en-US" altLang="ru-RU" sz="30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barpo qilgan bo‘lib, uni </a:t>
            </a:r>
            <a:r>
              <a:rPr kumimoji="0" lang="en-US" altLang="ru-RU" sz="30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Ibrohim payg‘ambar</a:t>
            </a:r>
            <a:r>
              <a:rPr kumimoji="0" lang="en-US" altLang="ru-RU" sz="30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o‘z o‘g‘li </a:t>
            </a:r>
            <a:r>
              <a:rPr kumimoji="0" lang="en-US" altLang="ru-RU" sz="30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Ismoil</a:t>
            </a:r>
            <a:r>
              <a:rPr kumimoji="0" lang="en-US" altLang="ru-RU" sz="30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bilan birga qayta qurgan va birinchi Haj safarini uyushtirgan. Ka’baning ichida muqaddas tosh </a:t>
            </a:r>
            <a:r>
              <a:rPr kumimoji="0" lang="en-US" altLang="ru-RU" sz="30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“Hajar-ul-asvod”</a:t>
            </a:r>
            <a:r>
              <a:rPr kumimoji="0" lang="en-US" altLang="ru-RU" sz="30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o‘rnatilgan. Har yili bu muqaddas joyga millionlab musulmonlar ziyoratga keladilar.</a:t>
            </a:r>
            <a:endParaRPr kumimoji="0" lang="ru-RU" altLang="ru-RU" sz="30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7627562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431800" algn="just" defTabSz="914400" rtl="0" eaLnBrk="1" fontAlgn="base" latinLnBrk="0" hangingPunct="1">
              <a:lnSpc>
                <a:spcPct val="100000"/>
              </a:lnSpc>
              <a:spcBef>
                <a:spcPct val="0"/>
              </a:spcBef>
              <a:spcAft>
                <a:spcPct val="0"/>
              </a:spcAft>
              <a:buClrTx/>
              <a:buSzTx/>
              <a:buFontTx/>
              <a:buNone/>
              <a:tabLst/>
              <a:defRPr/>
            </a:pPr>
            <a:endParaRPr kumimoji="0" lang="uz-Cyrl-UZ" altLang="ru-RU" sz="24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431800" algn="just" defTabSz="914400" rtl="0" eaLnBrk="1" fontAlgn="base" latinLnBrk="0" hangingPunct="1">
              <a:lnSpc>
                <a:spcPct val="100000"/>
              </a:lnSpc>
              <a:spcBef>
                <a:spcPct val="0"/>
              </a:spcBef>
              <a:spcAft>
                <a:spcPct val="0"/>
              </a:spcAft>
              <a:buClrTx/>
              <a:buSzTx/>
              <a:buFontTx/>
              <a:buNone/>
              <a:tabLst/>
              <a:defRPr/>
            </a:pPr>
            <a:endParaRPr kumimoji="0" lang="uz-Cyrl-UZ"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
        <p:nvSpPr>
          <p:cNvPr id="17411" name="Прямоугольник 1"/>
          <p:cNvSpPr>
            <a:spLocks noChangeArrowheads="1"/>
          </p:cNvSpPr>
          <p:nvPr/>
        </p:nvSpPr>
        <p:spPr bwMode="auto">
          <a:xfrm>
            <a:off x="4427538" y="260350"/>
            <a:ext cx="4716462" cy="6556375"/>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ru-RU" sz="28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Arablarning Movarounnahrga qarshi harbiy yurishlari o‘z maqsad va rejalari bilan </a:t>
            </a:r>
            <a:r>
              <a:rPr kumimoji="0" lang="en-US" altLang="ru-RU" sz="2800" b="1" i="0" u="sng"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2 davrga</a:t>
            </a:r>
            <a:r>
              <a:rPr kumimoji="0" lang="en-US" altLang="ru-RU" sz="28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bo‘linadi. </a:t>
            </a:r>
            <a:r>
              <a:rPr kumimoji="0" lang="en-US" altLang="ru-RU" sz="2800" b="1" i="0" u="sng"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Birinchi davrda</a:t>
            </a:r>
            <a:r>
              <a:rPr kumimoji="0" lang="en-US" altLang="ru-RU" sz="28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ru-RU" sz="2800" b="1" i="1"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xalifalik istilo etishni emas, balki harbiy jihatdan tayyorgarlik ko‘rish, mahalliy hukmdorlar kuch-qudratini sinab ko‘rish, mavjud geografik, harbiy, iqtisodiy, siyosiy joylashuvini o‘rganish, kichik yurishlar orqali katta o‘ljalar orttirish rejasini amalga oshiradi.</a:t>
            </a:r>
            <a:endParaRPr kumimoji="0" lang="en-US" altLang="ru-RU" sz="2800" b="1" i="1" u="sng"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pic>
        <p:nvPicPr>
          <p:cNvPr id="174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8913"/>
            <a:ext cx="4321175"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91675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ChangeArrowheads="1"/>
          </p:cNvSpPr>
          <p:nvPr/>
        </p:nvSpPr>
        <p:spPr bwMode="auto">
          <a:xfrm>
            <a:off x="0" y="914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graphicFrame>
        <p:nvGraphicFramePr>
          <p:cNvPr id="1026"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89090" name="Слайд" r:id="rId3" imgW="4571964" imgH="3428947" progId="PowerPoint.Slide.8">
                  <p:embed/>
                </p:oleObj>
              </mc:Choice>
              <mc:Fallback>
                <p:oleObj name="Слайд" r:id="rId3" imgW="4571964" imgH="3428947" progId="PowerPoint.Slide.8">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8" name="Rectangle 4"/>
          <p:cNvSpPr>
            <a:spLocks noChangeArrowheads="1"/>
          </p:cNvSpPr>
          <p:nvPr/>
        </p:nvSpPr>
        <p:spPr bwMode="auto">
          <a:xfrm>
            <a:off x="0" y="5943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ru-RU"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441875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431800" algn="just" defTabSz="914400" rtl="0" eaLnBrk="1" fontAlgn="base" latinLnBrk="0" hangingPunct="1">
              <a:lnSpc>
                <a:spcPct val="100000"/>
              </a:lnSpc>
              <a:spcBef>
                <a:spcPct val="0"/>
              </a:spcBef>
              <a:spcAft>
                <a:spcPct val="0"/>
              </a:spcAft>
              <a:buClrTx/>
              <a:buSzTx/>
              <a:buFontTx/>
              <a:buNone/>
              <a:tabLst/>
              <a:defRPr/>
            </a:pPr>
            <a:endParaRPr kumimoji="0" lang="uz-Cyrl-UZ" altLang="ru-RU" sz="24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431800" algn="just" defTabSz="914400" rtl="0" eaLnBrk="1" fontAlgn="base" latinLnBrk="0" hangingPunct="1">
              <a:lnSpc>
                <a:spcPct val="100000"/>
              </a:lnSpc>
              <a:spcBef>
                <a:spcPct val="0"/>
              </a:spcBef>
              <a:spcAft>
                <a:spcPct val="0"/>
              </a:spcAft>
              <a:buClrTx/>
              <a:buSzTx/>
              <a:buFontTx/>
              <a:buNone/>
              <a:tabLst/>
              <a:defRPr/>
            </a:pPr>
            <a:endParaRPr kumimoji="0" lang="uz-Cyrl-UZ" altLang="ru-RU" sz="24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endParaRPr>
          </a:p>
        </p:txBody>
      </p:sp>
      <p:sp>
        <p:nvSpPr>
          <p:cNvPr id="18435" name="Прямоугольник 1"/>
          <p:cNvSpPr>
            <a:spLocks noChangeArrowheads="1"/>
          </p:cNvSpPr>
          <p:nvPr/>
        </p:nvSpPr>
        <p:spPr bwMode="auto">
          <a:xfrm>
            <a:off x="0" y="0"/>
            <a:ext cx="9144000" cy="6632575"/>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ru-RU" sz="25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ru-RU" sz="25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651 yili</a:t>
            </a:r>
            <a:r>
              <a:rPr kumimoji="0" lang="en-US" altLang="ru-RU" sz="25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noib </a:t>
            </a:r>
            <a:r>
              <a:rPr kumimoji="0" lang="en-US" altLang="ru-RU" sz="25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Abdulloh ibn Amir</a:t>
            </a:r>
            <a:r>
              <a:rPr kumimoji="0" lang="en-US" altLang="ru-RU" sz="25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hukmronligi davrida arablar Xurosondagi </a:t>
            </a:r>
            <a:r>
              <a:rPr kumimoji="0" lang="en-US" altLang="ru-RU" sz="2500" b="1" i="0" u="sng"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Nishopur, Obinahr, Tus, Jom, Obivard</a:t>
            </a:r>
            <a:r>
              <a:rPr kumimoji="0" lang="en-US" altLang="ru-RU" sz="25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va boshqa katta-kichik qo‘rg‘on shaharlarni egalladilar. </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ru-RU" sz="25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ru-RU" sz="2500" b="1" i="0" u="sng"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Narshaxiyning</a:t>
            </a:r>
            <a:r>
              <a:rPr kumimoji="0" lang="en-US" altLang="ru-RU" sz="25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yozishicha, </a:t>
            </a:r>
            <a:r>
              <a:rPr kumimoji="0" lang="en-US" altLang="ru-RU" sz="25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673 yilning kuzida</a:t>
            </a:r>
            <a:r>
              <a:rPr kumimoji="0" lang="en-US" altLang="ru-RU" sz="25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xalifa </a:t>
            </a:r>
            <a:r>
              <a:rPr kumimoji="0" lang="en-US" altLang="ru-RU" sz="25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Muoviyaning</a:t>
            </a:r>
            <a:r>
              <a:rPr kumimoji="0" lang="en-US" altLang="ru-RU" sz="25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farmoni bilan Xuroson noibi </a:t>
            </a:r>
            <a:r>
              <a:rPr kumimoji="0" lang="en-US" altLang="ru-RU" sz="25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Ubaydulloh ibn Ziyod</a:t>
            </a:r>
            <a:r>
              <a:rPr kumimoji="0" lang="en-US" altLang="ru-RU" sz="25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Amudaryodan kechib o‘tib Buxoro viloyatiga bosib kiradi, </a:t>
            </a:r>
            <a:r>
              <a:rPr kumimoji="0" lang="en-US" altLang="ru-RU" sz="25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Poykand va Romitonni</a:t>
            </a:r>
            <a:r>
              <a:rPr kumimoji="0" lang="en-US" altLang="ru-RU" sz="25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egallab, Buxoro shahrini qamal qiladi. Yordamga kelgan </a:t>
            </a:r>
            <a:r>
              <a:rPr kumimoji="0" lang="en-US" altLang="ru-RU" sz="25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turkiylar</a:t>
            </a:r>
            <a:r>
              <a:rPr kumimoji="0" lang="en-US" altLang="ru-RU" sz="25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buxoroliklar bilan bir qator turib arablarga qarshi jangda qatnashadilar. Bu jangda </a:t>
            </a:r>
            <a:r>
              <a:rPr kumimoji="0" lang="en-US" altLang="ru-RU" sz="25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arablar</a:t>
            </a:r>
            <a:r>
              <a:rPr kumimoji="0" lang="en-US" altLang="ru-RU" sz="25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g‘olib keladilar. </a:t>
            </a:r>
            <a:r>
              <a:rPr kumimoji="0" lang="en-US" altLang="ru-RU" sz="2500" b="1" i="0" u="sng"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O‘sha yili</a:t>
            </a:r>
            <a:r>
              <a:rPr kumimoji="0" lang="en-US" altLang="ru-RU" sz="25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arablarning </a:t>
            </a:r>
            <a:r>
              <a:rPr kumimoji="0" lang="en-US" altLang="ru-RU" sz="25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ar-Rabiy</a:t>
            </a:r>
            <a:r>
              <a:rPr kumimoji="0" lang="en-US" altLang="ru-RU" sz="25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boshchiligidagi harbiy otryadi </a:t>
            </a:r>
            <a:r>
              <a:rPr kumimoji="0" lang="en-US" altLang="ru-RU" sz="25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Amul, Zemm va Xo‘jand </a:t>
            </a:r>
            <a:r>
              <a:rPr kumimoji="0" lang="en-US" altLang="ru-RU" sz="25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atroflarigacha bo‘lgan erlarga hujum qilib, katta o‘lja bilan orqaga qaytishgan edi. </a:t>
            </a:r>
            <a:r>
              <a:rPr kumimoji="0" lang="en-US" altLang="ru-RU" sz="25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676 yili</a:t>
            </a:r>
            <a:r>
              <a:rPr kumimoji="0" lang="en-US" altLang="ru-RU" sz="25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Xurosonning yangi noibi </a:t>
            </a:r>
            <a:r>
              <a:rPr kumimoji="0" lang="en-US" altLang="ru-RU" sz="2500" b="1" i="0" u="none" strike="noStrike" kern="1200" cap="none" spc="0" normalizeH="0" baseline="0" noProof="0" smtClean="0">
                <a:ln>
                  <a:noFill/>
                </a:ln>
                <a:solidFill>
                  <a:srgbClr val="0000FF"/>
                </a:solidFill>
                <a:effectLst/>
                <a:uLnTx/>
                <a:uFillTx/>
                <a:latin typeface="Times New Roman" panose="02020603050405020304" pitchFamily="18" charset="0"/>
                <a:ea typeface="+mn-ea"/>
                <a:cs typeface="Times New Roman" panose="02020603050405020304" pitchFamily="18" charset="0"/>
              </a:rPr>
              <a:t>Sayid ibn Usmonning</a:t>
            </a:r>
            <a:r>
              <a:rPr kumimoji="0" lang="en-US" altLang="ru-RU" sz="25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ru-RU" sz="2500" b="1" i="0" u="sng"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Buxoro va Samarqandga</a:t>
            </a:r>
            <a:r>
              <a:rPr kumimoji="0" lang="en-US" altLang="ru-RU" sz="25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yurishida Muhammad payg‘ambarning jiyani </a:t>
            </a:r>
            <a:r>
              <a:rPr kumimoji="0" lang="en-US" altLang="ru-RU" sz="2500" b="1" i="0" u="none" strike="noStrike" kern="1200" cap="none" spc="0" normalizeH="0" baseline="0" noProof="0" smtClean="0">
                <a:ln>
                  <a:noFill/>
                </a:ln>
                <a:solidFill>
                  <a:srgbClr val="FF0000"/>
                </a:solidFill>
                <a:effectLst/>
                <a:uLnTx/>
                <a:uFillTx/>
                <a:latin typeface="Times New Roman" panose="02020603050405020304" pitchFamily="18" charset="0"/>
                <a:ea typeface="+mn-ea"/>
                <a:cs typeface="Times New Roman" panose="02020603050405020304" pitchFamily="18" charset="0"/>
              </a:rPr>
              <a:t>Qusam ibn Abbos ibn Abdul-Mutallib</a:t>
            </a:r>
            <a:r>
              <a:rPr kumimoji="0" lang="en-US" altLang="ru-RU" sz="25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ishtirok etadi. Samarqand yonidagi janglardan birida halok bo‘lib, so‘ng keyinchalik </a:t>
            </a:r>
            <a:r>
              <a:rPr kumimoji="0" lang="en-US" altLang="ru-RU" sz="2500" b="1" i="0" u="none" strike="noStrike" kern="1200" cap="none" spc="0" normalizeH="0" baseline="0" noProof="0" smtClean="0">
                <a:ln>
                  <a:noFill/>
                </a:ln>
                <a:solidFill>
                  <a:srgbClr val="FF0000"/>
                </a:solidFill>
                <a:effectLst/>
                <a:uLnTx/>
                <a:uFillTx/>
                <a:latin typeface="Times New Roman" panose="02020603050405020304" pitchFamily="18" charset="0"/>
                <a:ea typeface="+mn-ea"/>
                <a:cs typeface="Times New Roman" panose="02020603050405020304" pitchFamily="18" charset="0"/>
              </a:rPr>
              <a:t>Shohi Zinda (tirik shoh)</a:t>
            </a:r>
            <a:r>
              <a:rPr kumimoji="0" lang="en-US" altLang="ru-RU" sz="2500" b="1"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 nomini olgan qabristonga dafn etiladi.</a:t>
            </a:r>
          </a:p>
        </p:txBody>
      </p:sp>
    </p:spTree>
    <p:extLst>
      <p:ext uri="{BB962C8B-B14F-4D97-AF65-F5344CB8AC3E}">
        <p14:creationId xmlns:p14="http://schemas.microsoft.com/office/powerpoint/2010/main" val="374294196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Трек">
  <a:themeElements>
    <a:clrScheme name="Трек">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Трек">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Трек">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Трек">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docProps/app.xml><?xml version="1.0" encoding="utf-8"?>
<Properties xmlns="http://schemas.openxmlformats.org/officeDocument/2006/extended-properties" xmlns:vt="http://schemas.openxmlformats.org/officeDocument/2006/docPropsVTypes">
  <Template>Trek</Template>
  <TotalTime>2854</TotalTime>
  <Words>2144</Words>
  <Application>Microsoft Office PowerPoint</Application>
  <PresentationFormat>Экран (4:3)</PresentationFormat>
  <Paragraphs>81</Paragraphs>
  <Slides>52</Slides>
  <Notes>1</Notes>
  <HiddenSlides>0</HiddenSlides>
  <MMClips>0</MMClips>
  <ScaleCrop>false</ScaleCrop>
  <HeadingPairs>
    <vt:vector size="8" baseType="variant">
      <vt:variant>
        <vt:lpstr>Использованные шрифты</vt:lpstr>
      </vt:variant>
      <vt:variant>
        <vt:i4>8</vt:i4>
      </vt:variant>
      <vt:variant>
        <vt:lpstr>Тема</vt:lpstr>
      </vt:variant>
      <vt:variant>
        <vt:i4>1</vt:i4>
      </vt:variant>
      <vt:variant>
        <vt:lpstr>Внедренные серверы OLE</vt:lpstr>
      </vt:variant>
      <vt:variant>
        <vt:i4>1</vt:i4>
      </vt:variant>
      <vt:variant>
        <vt:lpstr>Заголовки слайдов</vt:lpstr>
      </vt:variant>
      <vt:variant>
        <vt:i4>52</vt:i4>
      </vt:variant>
    </vt:vector>
  </HeadingPairs>
  <TitlesOfParts>
    <vt:vector size="62" baseType="lpstr">
      <vt:lpstr>Arial</vt:lpstr>
      <vt:lpstr>Franklin Gothic Medium</vt:lpstr>
      <vt:lpstr>Franklin Gothic Book</vt:lpstr>
      <vt:lpstr>Wingdings 2</vt:lpstr>
      <vt:lpstr>Calibri</vt:lpstr>
      <vt:lpstr>Times New Roman</vt:lpstr>
      <vt:lpstr>Wingdings</vt:lpstr>
      <vt:lpstr>HGｺﾞｼｯｸE</vt:lpstr>
      <vt:lpstr>Трек</vt:lpstr>
      <vt:lpstr>Слайд Microsoft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Улкамизни босиб олишнинг иккинчи, хал килувчи боскичи VIII  асрнинг биринчи чорагига тугри келади. Хусусан, 704 йилда Кутайба ибн Муслимнинг Хуросон ноиби этиб тайинланиши билан  унинг зиммасига бутун Урта Осиё худудларини узил-кесил босиб олиш вазифаси юкланади. Кутайба катта  тайёргарлик кургандан сунг 706 йилда Жайхун (Амударё)дан утиб Пойкандни эгаллаш сари харакатланади.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XTreme</dc:creator>
  <cp:lastModifiedBy>Bahtiyor</cp:lastModifiedBy>
  <cp:revision>251</cp:revision>
  <dcterms:created xsi:type="dcterms:W3CDTF">2009-02-24T15:24:46Z</dcterms:created>
  <dcterms:modified xsi:type="dcterms:W3CDTF">2020-08-02T10:06:02Z</dcterms:modified>
</cp:coreProperties>
</file>